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83" r:id="rId2"/>
    <p:sldId id="490" r:id="rId3"/>
    <p:sldId id="311" r:id="rId4"/>
    <p:sldId id="315" r:id="rId5"/>
    <p:sldId id="350" r:id="rId6"/>
    <p:sldId id="535" r:id="rId7"/>
    <p:sldId id="491" r:id="rId8"/>
    <p:sldId id="290" r:id="rId9"/>
    <p:sldId id="414" r:id="rId10"/>
    <p:sldId id="394" r:id="rId11"/>
    <p:sldId id="382" r:id="rId12"/>
    <p:sldId id="540" r:id="rId13"/>
    <p:sldId id="532" r:id="rId14"/>
    <p:sldId id="528" r:id="rId15"/>
    <p:sldId id="531" r:id="rId16"/>
    <p:sldId id="539" r:id="rId17"/>
    <p:sldId id="536" r:id="rId18"/>
    <p:sldId id="537" r:id="rId19"/>
    <p:sldId id="538" r:id="rId20"/>
    <p:sldId id="258" r:id="rId21"/>
    <p:sldId id="260" r:id="rId22"/>
    <p:sldId id="259" r:id="rId23"/>
    <p:sldId id="261" r:id="rId24"/>
    <p:sldId id="289" r:id="rId25"/>
    <p:sldId id="5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9"/>
    <p:restoredTop sz="92886"/>
  </p:normalViewPr>
  <p:slideViewPr>
    <p:cSldViewPr snapToGrid="0" snapToObjects="1">
      <p:cViewPr varScale="1">
        <p:scale>
          <a:sx n="118" d="100"/>
          <a:sy n="118"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5F8BD-DEE4-F241-A603-4B105F8B2A2C}"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B53E5-64FB-5A4E-BD78-8E4AA19AB6CD}" type="slidenum">
              <a:rPr lang="en-US" smtClean="0"/>
              <a:t>‹#›</a:t>
            </a:fld>
            <a:endParaRPr lang="en-US"/>
          </a:p>
        </p:txBody>
      </p:sp>
    </p:spTree>
    <p:extLst>
      <p:ext uri="{BB962C8B-B14F-4D97-AF65-F5344CB8AC3E}">
        <p14:creationId xmlns:p14="http://schemas.microsoft.com/office/powerpoint/2010/main" val="134423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goal of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2 is to make workflows like these - and other workflows you will hear more about today- more readily available to general users.  We want Our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platform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13</a:t>
            </a:fld>
            <a:endParaRPr lang="en-US"/>
          </a:p>
        </p:txBody>
      </p:sp>
    </p:spTree>
    <p:extLst>
      <p:ext uri="{BB962C8B-B14F-4D97-AF65-F5344CB8AC3E}">
        <p14:creationId xmlns:p14="http://schemas.microsoft.com/office/powerpoint/2010/main" val="239749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here are some workflows that have been launched at the top. READ</a:t>
            </a:r>
          </a:p>
          <a:p>
            <a:r>
              <a:rPr lang="en-US" sz="1200" b="0" i="0" u="none" strike="noStrike" kern="1200" dirty="0">
                <a:solidFill>
                  <a:schemeClr val="tx1"/>
                </a:solidFill>
                <a:effectLst/>
                <a:latin typeface="+mn-lt"/>
                <a:ea typeface="+mn-ea"/>
                <a:cs typeface="+mn-cs"/>
              </a:rPr>
              <a:t>at the bottom are workflows that we have  developed and are ready to launch READ---Advanced PD (you will see these); ancestral niche and paleoclimate range– Ryan Folk</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14</a:t>
            </a:fld>
            <a:endParaRPr lang="en-US"/>
          </a:p>
        </p:txBody>
      </p:sp>
    </p:spTree>
    <p:extLst>
      <p:ext uri="{BB962C8B-B14F-4D97-AF65-F5344CB8AC3E}">
        <p14:creationId xmlns:p14="http://schemas.microsoft.com/office/powerpoint/2010/main" val="293619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project architecture – functions and communication between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subsystems; what is under the hood that most users will not have to worry about.  But the general idea is that there are various sorts of input data on the left as discussed. The data access manager (DAM) responds to external user communications through client interfaces / then distributes the data and jobs internally. Compute management directs jobs to and from the compute engine —the workhorse of the software …to execute workflows</a:t>
            </a:r>
          </a:p>
          <a:p>
            <a:r>
              <a:rPr lang="en-US" dirty="0"/>
              <a:t>CJ will answer any questions you might have about this!</a:t>
            </a:r>
          </a:p>
        </p:txBody>
      </p:sp>
      <p:sp>
        <p:nvSpPr>
          <p:cNvPr id="4" name="Slide Number Placeholder 3"/>
          <p:cNvSpPr>
            <a:spLocks noGrp="1"/>
          </p:cNvSpPr>
          <p:nvPr>
            <p:ph type="sldNum" sz="quarter" idx="5"/>
          </p:nvPr>
        </p:nvSpPr>
        <p:spPr/>
        <p:txBody>
          <a:bodyPr/>
          <a:lstStyle/>
          <a:p>
            <a:fld id="{D6DB53E5-64FB-5A4E-BD78-8E4AA19AB6CD}" type="slidenum">
              <a:rPr lang="en-US" smtClean="0"/>
              <a:t>15</a:t>
            </a:fld>
            <a:endParaRPr lang="en-US"/>
          </a:p>
        </p:txBody>
      </p:sp>
    </p:spTree>
    <p:extLst>
      <p:ext uri="{BB962C8B-B14F-4D97-AF65-F5344CB8AC3E}">
        <p14:creationId xmlns:p14="http://schemas.microsoft.com/office/powerpoint/2010/main" val="426414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project architecture – functions and communication between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subsystems; what is under the hood that most users will not have to worry about.  But the general idea is that there are various sorts of input data on the left as discussed. The data access manager (DAM) responds to external user communications through client interfaces / then distributes the data and jobs internally. Compute management directs jobs to and from the compute engine —the workhorse of the software …to execute workflows</a:t>
            </a:r>
          </a:p>
          <a:p>
            <a:r>
              <a:rPr lang="en-US" dirty="0"/>
              <a:t>CJ will answer any questions you might have about this!</a:t>
            </a:r>
          </a:p>
        </p:txBody>
      </p:sp>
      <p:sp>
        <p:nvSpPr>
          <p:cNvPr id="4" name="Slide Number Placeholder 3"/>
          <p:cNvSpPr>
            <a:spLocks noGrp="1"/>
          </p:cNvSpPr>
          <p:nvPr>
            <p:ph type="sldNum" sz="quarter" idx="5"/>
          </p:nvPr>
        </p:nvSpPr>
        <p:spPr/>
        <p:txBody>
          <a:bodyPr/>
          <a:lstStyle/>
          <a:p>
            <a:fld id="{D6DB53E5-64FB-5A4E-BD78-8E4AA19AB6CD}" type="slidenum">
              <a:rPr lang="en-US" smtClean="0"/>
              <a:t>16</a:t>
            </a:fld>
            <a:endParaRPr lang="en-US"/>
          </a:p>
        </p:txBody>
      </p:sp>
    </p:spTree>
    <p:extLst>
      <p:ext uri="{BB962C8B-B14F-4D97-AF65-F5344CB8AC3E}">
        <p14:creationId xmlns:p14="http://schemas.microsoft.com/office/powerpoint/2010/main" val="3473920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18</a:t>
            </a:fld>
            <a:endParaRPr lang="en-US"/>
          </a:p>
        </p:txBody>
      </p:sp>
    </p:spTree>
    <p:extLst>
      <p:ext uri="{BB962C8B-B14F-4D97-AF65-F5344CB8AC3E}">
        <p14:creationId xmlns:p14="http://schemas.microsoft.com/office/powerpoint/2010/main" val="9625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today is highlight some of the exciting workflows our team is developing –so that you can see some of the possibilities that you may want to implement yourselves…using our platform deliverables and what ultimately should be easy to use workflows.. As originally conceived the goal of our first NSF-funded </a:t>
            </a:r>
            <a:r>
              <a:rPr lang="en-US" dirty="0" err="1"/>
              <a:t>Biotaphy</a:t>
            </a:r>
            <a:r>
              <a:rPr lang="en-US" dirty="0"/>
              <a:t> project was to connect specimens, trees, tools.. In </a:t>
            </a:r>
            <a:r>
              <a:rPr lang="en-US" dirty="0" err="1"/>
              <a:t>Biotaphy</a:t>
            </a:r>
            <a:r>
              <a:rPr lang="en-US" dirty="0"/>
              <a:t> 2—our current funding—we want to make workflows more accessible to the community</a:t>
            </a:r>
          </a:p>
        </p:txBody>
      </p:sp>
      <p:sp>
        <p:nvSpPr>
          <p:cNvPr id="4" name="Slide Number Placeholder 3"/>
          <p:cNvSpPr>
            <a:spLocks noGrp="1"/>
          </p:cNvSpPr>
          <p:nvPr>
            <p:ph type="sldNum" sz="quarter" idx="10"/>
          </p:nvPr>
        </p:nvSpPr>
        <p:spPr/>
        <p:txBody>
          <a:bodyPr/>
          <a:lstStyle/>
          <a:p>
            <a:fld id="{4CE0C6AE-A4F7-8340-8046-4514AF2A3FC8}" type="slidenum">
              <a:rPr lang="en-US" smtClean="0"/>
              <a:t>2</a:t>
            </a:fld>
            <a:endParaRPr lang="en-US"/>
          </a:p>
        </p:txBody>
      </p:sp>
    </p:spTree>
    <p:extLst>
      <p:ext uri="{BB962C8B-B14F-4D97-AF65-F5344CB8AC3E}">
        <p14:creationId xmlns:p14="http://schemas.microsoft.com/office/powerpoint/2010/main" val="270807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3</a:t>
            </a:fld>
            <a:endParaRPr lang="en-US"/>
          </a:p>
        </p:txBody>
      </p:sp>
    </p:spTree>
    <p:extLst>
      <p:ext uri="{BB962C8B-B14F-4D97-AF65-F5344CB8AC3E}">
        <p14:creationId xmlns:p14="http://schemas.microsoft.com/office/powerpoint/2010/main" val="15512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628650" lvl="1" indent="-171450">
              <a:buFont typeface="Arial"/>
              <a:buChar char="•"/>
            </a:pPr>
            <a:r>
              <a:rPr lang="en-US" sz="1600" kern="1200" dirty="0" err="1">
                <a:solidFill>
                  <a:schemeClr val="tx1"/>
                </a:solidFill>
                <a:effectLst/>
                <a:latin typeface="+mn-lt"/>
                <a:ea typeface="+mn-ea"/>
                <a:cs typeface="+mn-cs"/>
              </a:rPr>
              <a:t>Lifemapper</a:t>
            </a:r>
            <a:r>
              <a:rPr lang="en-US" sz="1600" kern="1200" dirty="0">
                <a:solidFill>
                  <a:schemeClr val="tx1"/>
                </a:solidFill>
                <a:effectLst/>
                <a:latin typeface="+mn-lt"/>
                <a:ea typeface="+mn-ea"/>
                <a:cs typeface="+mn-cs"/>
              </a:rPr>
              <a:t> calculates predicted </a:t>
            </a:r>
            <a:r>
              <a:rPr lang="en-US" sz="1600" dirty="0"/>
              <a:t>habitat </a:t>
            </a:r>
            <a:r>
              <a:rPr lang="en-US" sz="1600" kern="1200" dirty="0">
                <a:solidFill>
                  <a:schemeClr val="tx1"/>
                </a:solidFill>
                <a:effectLst/>
                <a:latin typeface="+mn-lt"/>
                <a:ea typeface="+mn-ea"/>
                <a:cs typeface="+mn-cs"/>
              </a:rPr>
              <a:t>models using occurrence and environmental data---niche models on </a:t>
            </a:r>
            <a:r>
              <a:rPr lang="en-US" sz="1600" kern="1200">
                <a:solidFill>
                  <a:schemeClr val="tx1"/>
                </a:solidFill>
                <a:effectLst/>
                <a:latin typeface="+mn-lt"/>
                <a:ea typeface="+mn-ea"/>
                <a:cs typeface="+mn-cs"/>
              </a:rPr>
              <a:t>the fly</a:t>
            </a:r>
            <a:endParaRPr lang="en-US" sz="16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8BCF649-5B55-544D-AA2E-68C53F24AC55}" type="slidenum">
              <a:rPr lang="en-US" smtClean="0"/>
              <a:t>5</a:t>
            </a:fld>
            <a:endParaRPr lang="en-US"/>
          </a:p>
        </p:txBody>
      </p:sp>
    </p:spTree>
    <p:extLst>
      <p:ext uri="{BB962C8B-B14F-4D97-AF65-F5344CB8AC3E}">
        <p14:creationId xmlns:p14="http://schemas.microsoft.com/office/powerpoint/2010/main" val="218945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dirty="0" err="1"/>
              <a:t>Biotaphy</a:t>
            </a:r>
            <a:r>
              <a:rPr lang="en-US" dirty="0"/>
              <a:t> vs </a:t>
            </a:r>
            <a:r>
              <a:rPr lang="en-US"/>
              <a:t>Biotaffy</a:t>
            </a:r>
          </a:p>
        </p:txBody>
      </p:sp>
      <p:sp>
        <p:nvSpPr>
          <p:cNvPr id="4" name="Slide Number Placeholder 3"/>
          <p:cNvSpPr>
            <a:spLocks noGrp="1"/>
          </p:cNvSpPr>
          <p:nvPr>
            <p:ph type="sldNum" sz="quarter" idx="5"/>
          </p:nvPr>
        </p:nvSpPr>
        <p:spPr/>
        <p:txBody>
          <a:bodyPr/>
          <a:lstStyle/>
          <a:p>
            <a:fld id="{D6DB53E5-64FB-5A4E-BD78-8E4AA19AB6CD}" type="slidenum">
              <a:rPr lang="en-US" smtClean="0"/>
              <a:t>6</a:t>
            </a:fld>
            <a:endParaRPr lang="en-US"/>
          </a:p>
        </p:txBody>
      </p:sp>
    </p:spTree>
    <p:extLst>
      <p:ext uri="{BB962C8B-B14F-4D97-AF65-F5344CB8AC3E}">
        <p14:creationId xmlns:p14="http://schemas.microsoft.com/office/powerpoint/2010/main" val="369196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original </a:t>
            </a:r>
            <a:r>
              <a:rPr lang="en-US" dirty="0" err="1"/>
              <a:t>biotaphy</a:t>
            </a:r>
            <a:r>
              <a:rPr lang="en-US" dirty="0"/>
              <a:t> proposal we proposed 5 possible workflows that we wanted to implement   I know you can’t read these …so I will zoom in on a few </a:t>
            </a:r>
          </a:p>
        </p:txBody>
      </p:sp>
      <p:sp>
        <p:nvSpPr>
          <p:cNvPr id="4" name="Slide Number Placeholder 3"/>
          <p:cNvSpPr>
            <a:spLocks noGrp="1"/>
          </p:cNvSpPr>
          <p:nvPr>
            <p:ph type="sldNum" sz="quarter" idx="10"/>
          </p:nvPr>
        </p:nvSpPr>
        <p:spPr/>
        <p:txBody>
          <a:bodyPr/>
          <a:lstStyle/>
          <a:p>
            <a:fld id="{4CE0C6AE-A4F7-8340-8046-4514AF2A3FC8}" type="slidenum">
              <a:rPr lang="en-US" smtClean="0"/>
              <a:t>7</a:t>
            </a:fld>
            <a:endParaRPr lang="en-US"/>
          </a:p>
        </p:txBody>
      </p:sp>
    </p:spTree>
    <p:extLst>
      <p:ext uri="{BB962C8B-B14F-4D97-AF65-F5344CB8AC3E}">
        <p14:creationId xmlns:p14="http://schemas.microsoft.com/office/powerpoint/2010/main" val="72810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workflow that has been of great interest is to reconstruct ancestral niche. You have a Clade of interest- we need taxon names (OT) and occurrence data (</a:t>
            </a:r>
            <a:r>
              <a:rPr lang="en-US" sz="1200" b="0" i="0" u="none" strike="noStrike" kern="1200" dirty="0" err="1">
                <a:solidFill>
                  <a:schemeClr val="tx1"/>
                </a:solidFill>
                <a:effectLst/>
                <a:latin typeface="+mn-lt"/>
                <a:ea typeface="+mn-ea"/>
                <a:cs typeface="+mn-cs"/>
              </a:rPr>
              <a:t>iDigBio</a:t>
            </a:r>
            <a:r>
              <a:rPr lang="en-US" sz="1200" b="0" i="0" u="none" strike="noStrike" kern="1200" dirty="0">
                <a:solidFill>
                  <a:schemeClr val="tx1"/>
                </a:solidFill>
                <a:effectLst/>
                <a:latin typeface="+mn-lt"/>
                <a:ea typeface="+mn-ea"/>
                <a:cs typeface="+mn-cs"/>
              </a:rPr>
              <a:t>)— we can use those data to build niche models for all the tip species  We also need a tree (build one or download one) and we can now examine niche shifts across the tree and look at phylogenetic constraints on niche evolution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8</a:t>
            </a:fld>
            <a:endParaRPr lang="en-US"/>
          </a:p>
        </p:txBody>
      </p:sp>
    </p:spTree>
    <p:extLst>
      <p:ext uri="{BB962C8B-B14F-4D97-AF65-F5344CB8AC3E}">
        <p14:creationId xmlns:p14="http://schemas.microsoft.com/office/powerpoint/2010/main" val="26187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workflow of interest involves studies of spatial phylogenetics.  A researcher selects an area of interest- here the Amazonian region but if could be Florida or a watershed in Ohio.  You need a species list - occurrence data for those species. - and you need a tree for just those species. That tree can be obtained by pruning an existing tree to match your species list.   You can then compute phylogenetic diversity (PD)- </a:t>
            </a:r>
          </a:p>
        </p:txBody>
      </p:sp>
      <p:sp>
        <p:nvSpPr>
          <p:cNvPr id="4" name="Slide Number Placeholder 3"/>
          <p:cNvSpPr>
            <a:spLocks noGrp="1"/>
          </p:cNvSpPr>
          <p:nvPr>
            <p:ph type="sldNum" sz="quarter" idx="5"/>
          </p:nvPr>
        </p:nvSpPr>
        <p:spPr/>
        <p:txBody>
          <a:bodyPr/>
          <a:lstStyle/>
          <a:p>
            <a:fld id="{D6DB53E5-64FB-5A4E-BD78-8E4AA19AB6CD}" type="slidenum">
              <a:rPr lang="en-US" smtClean="0"/>
              <a:t>9</a:t>
            </a:fld>
            <a:endParaRPr lang="en-US"/>
          </a:p>
        </p:txBody>
      </p:sp>
    </p:spTree>
    <p:extLst>
      <p:ext uri="{BB962C8B-B14F-4D97-AF65-F5344CB8AC3E}">
        <p14:creationId xmlns:p14="http://schemas.microsoft.com/office/powerpoint/2010/main" val="341819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will tell you more about PD next</a:t>
            </a:r>
          </a:p>
        </p:txBody>
      </p:sp>
      <p:sp>
        <p:nvSpPr>
          <p:cNvPr id="4" name="Slide Number Placeholder 3"/>
          <p:cNvSpPr>
            <a:spLocks noGrp="1"/>
          </p:cNvSpPr>
          <p:nvPr>
            <p:ph type="sldNum" sz="quarter" idx="5"/>
          </p:nvPr>
        </p:nvSpPr>
        <p:spPr/>
        <p:txBody>
          <a:bodyPr/>
          <a:lstStyle/>
          <a:p>
            <a:fld id="{D6DB53E5-64FB-5A4E-BD78-8E4AA19AB6CD}" type="slidenum">
              <a:rPr lang="en-US" smtClean="0"/>
              <a:t>10</a:t>
            </a:fld>
            <a:endParaRPr lang="en-US"/>
          </a:p>
        </p:txBody>
      </p:sp>
    </p:spTree>
    <p:extLst>
      <p:ext uri="{BB962C8B-B14F-4D97-AF65-F5344CB8AC3E}">
        <p14:creationId xmlns:p14="http://schemas.microsoft.com/office/powerpoint/2010/main" val="55042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C60A-2690-4C4C-AC49-AA09E06FB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E3704-ED31-E045-A715-74B78FF88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1E431D-3E6C-5846-924C-402F51C3E52D}"/>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BFDF41D8-8DB9-A246-B880-9023582BD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66088-735C-1048-B459-0C9A0E4AB853}"/>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61652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BA9A-3858-7242-BDF4-9FA44E602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13EE2-6D29-2749-8D09-539824A3F1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0AFB6-5B87-D147-AE67-2EF45951073C}"/>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1393B8D8-8E24-3A40-A966-B2D93F804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CA40-3190-E647-95C2-464F57260052}"/>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0449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6A4B3-86AA-1046-9107-CBD6C4B32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073FA-BC48-2E49-B64D-38BD286E47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129E1-0159-0546-81E5-D4633590F5C8}"/>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C2429444-FBFA-B449-9D08-904F4B643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92F77-4FD0-9A42-8CAC-49FB3EB4823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08499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C0D-585F-884A-BD6E-437D9EE3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F9461-8DBC-AE4E-B35C-DAEF48A00E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F144-09B9-3640-B013-4AF37D25FC1A}"/>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D1421C4D-3B9E-5D45-ACD1-0499FA152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4A9AF-4BE9-CB45-B99E-6FD357ED411B}"/>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89271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3045-B99A-354E-B228-8C3AF1803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5D628C-2436-9D4A-B44A-3D739A628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2ACA73-E109-0742-8727-2DAB6C430B50}"/>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8845E6A8-2FA0-EE48-8A31-CDCE072A6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F6EA3-77E7-464E-ACC1-CE393B0FA93E}"/>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68125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5DE8-E89B-B74E-B4DA-664307272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2B351-1028-5B4C-ADF5-21B61A9913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8AA0C-32E5-1C4A-B2E6-BD05EBF838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FEB05-04CA-5F4E-8FAA-69B55420C238}"/>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6" name="Footer Placeholder 5">
            <a:extLst>
              <a:ext uri="{FF2B5EF4-FFF2-40B4-BE49-F238E27FC236}">
                <a16:creationId xmlns:a16="http://schemas.microsoft.com/office/drawing/2014/main" id="{F019BA1E-55AE-C347-B7BF-B0845137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47BD5-D6E2-E745-B3A2-34C252C0DA6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672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B25-8A6B-6B40-A770-DC70D8E9FC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896F7-C988-1A47-A673-8CE81F823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BFB504-6602-D14E-AAED-EB36BBE253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E2812-A426-474B-9A36-253C14D31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0387BE-FDAC-4F47-8793-09A0499E12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54866-84AF-194D-9CF7-2B4731FDFC13}"/>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8" name="Footer Placeholder 7">
            <a:extLst>
              <a:ext uri="{FF2B5EF4-FFF2-40B4-BE49-F238E27FC236}">
                <a16:creationId xmlns:a16="http://schemas.microsoft.com/office/drawing/2014/main" id="{B8272257-5DB9-8145-BD4A-8963D11867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EAFF-0D02-784A-A187-BB4618208BC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06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344A-5534-6649-BDCC-B664ED34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B0CA35-9A98-6A47-8C2B-B9AE3C2B12E6}"/>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4" name="Footer Placeholder 3">
            <a:extLst>
              <a:ext uri="{FF2B5EF4-FFF2-40B4-BE49-F238E27FC236}">
                <a16:creationId xmlns:a16="http://schemas.microsoft.com/office/drawing/2014/main" id="{DCA540AC-A7D7-1842-8AD0-606E1B05BD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A9C7B-DB55-D342-86C1-C53E6841F505}"/>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479771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04A7-2290-764F-AD46-20744B2531DF}"/>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3" name="Footer Placeholder 2">
            <a:extLst>
              <a:ext uri="{FF2B5EF4-FFF2-40B4-BE49-F238E27FC236}">
                <a16:creationId xmlns:a16="http://schemas.microsoft.com/office/drawing/2014/main" id="{CF97606A-409E-7344-A008-2B8C7AC2CA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50C0A-AC5E-C746-9A96-EEF056AA489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68856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5EB6-611C-6E44-BDDE-0E575EB7B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B9FD9-CA81-EF42-B661-58DCED797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1BC71-9A87-F44D-B035-A9CC932E9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F438-8C1D-384B-A46C-6AD6C8BBAE97}"/>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6" name="Footer Placeholder 5">
            <a:extLst>
              <a:ext uri="{FF2B5EF4-FFF2-40B4-BE49-F238E27FC236}">
                <a16:creationId xmlns:a16="http://schemas.microsoft.com/office/drawing/2014/main" id="{8D8DFBC9-56DB-8446-8651-5860FFBAD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A994A-89CE-BF44-8B4B-BC8DB957F238}"/>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28548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9A8-A682-974C-B10F-D5A12BC34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5C3B1-37A5-FA4C-AA10-B254BDA2E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FE5E3-DB64-E941-A245-E95B211B0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CFA005-4829-5F4C-B5C6-CE1C07C12FF3}"/>
              </a:ext>
            </a:extLst>
          </p:cNvPr>
          <p:cNvSpPr>
            <a:spLocks noGrp="1"/>
          </p:cNvSpPr>
          <p:nvPr>
            <p:ph type="dt" sz="half" idx="10"/>
          </p:nvPr>
        </p:nvSpPr>
        <p:spPr/>
        <p:txBody>
          <a:bodyPr/>
          <a:lstStyle/>
          <a:p>
            <a:fld id="{200370E4-BF31-F64D-8B95-B3FC95E8814C}" type="datetimeFigureOut">
              <a:rPr lang="en-US" smtClean="0"/>
              <a:t>7/21/22</a:t>
            </a:fld>
            <a:endParaRPr lang="en-US"/>
          </a:p>
        </p:txBody>
      </p:sp>
      <p:sp>
        <p:nvSpPr>
          <p:cNvPr id="6" name="Footer Placeholder 5">
            <a:extLst>
              <a:ext uri="{FF2B5EF4-FFF2-40B4-BE49-F238E27FC236}">
                <a16:creationId xmlns:a16="http://schemas.microsoft.com/office/drawing/2014/main" id="{763F33F3-A0D2-6848-ACDF-AF089693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2290-A001-9745-B5E3-2F5B2F76C84D}"/>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134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34C7B-D07B-4946-A163-4B99B5A6A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3C547-FAF6-E542-BFC1-65E082A64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E19BF-5627-6F42-8E61-BE3BFA624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370E4-BF31-F64D-8B95-B3FC95E8814C}" type="datetimeFigureOut">
              <a:rPr lang="en-US" smtClean="0"/>
              <a:t>7/21/22</a:t>
            </a:fld>
            <a:endParaRPr lang="en-US"/>
          </a:p>
        </p:txBody>
      </p:sp>
      <p:sp>
        <p:nvSpPr>
          <p:cNvPr id="5" name="Footer Placeholder 4">
            <a:extLst>
              <a:ext uri="{FF2B5EF4-FFF2-40B4-BE49-F238E27FC236}">
                <a16:creationId xmlns:a16="http://schemas.microsoft.com/office/drawing/2014/main" id="{E06DDF94-0BBE-884D-89B0-3C9276458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86332D-C8C7-6949-8AE2-3FC67E694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4460-8025-A04E-A984-964FD725702C}" type="slidenum">
              <a:rPr lang="en-US" smtClean="0"/>
              <a:t>‹#›</a:t>
            </a:fld>
            <a:endParaRPr lang="en-US"/>
          </a:p>
        </p:txBody>
      </p:sp>
    </p:spTree>
    <p:extLst>
      <p:ext uri="{BB962C8B-B14F-4D97-AF65-F5344CB8AC3E}">
        <p14:creationId xmlns:p14="http://schemas.microsoft.com/office/powerpoint/2010/main" val="414047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jpeg"/><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2.tiff"/><Relationship Id="rId4" Type="http://schemas.openxmlformats.org/officeDocument/2006/relationships/image" Target="../media/image41.tiff"/></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doi.org/10.1007/s00035-021-00261-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1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2.tiff"/><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829089" y="3873172"/>
            <a:ext cx="3947364" cy="1200329"/>
          </a:xfrm>
          <a:prstGeom prst="rect">
            <a:avLst/>
          </a:prstGeom>
          <a:noFill/>
        </p:spPr>
        <p:txBody>
          <a:bodyPr wrap="none" rtlCol="0">
            <a:spAutoFit/>
          </a:bodyPr>
          <a:lstStyle/>
          <a:p>
            <a:pPr algn="ctr"/>
            <a:r>
              <a:rPr lang="en-US" sz="3600" dirty="0">
                <a:solidFill>
                  <a:srgbClr val="0070C0"/>
                </a:solidFill>
              </a:rPr>
              <a:t>Doug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2209800" y="2093362"/>
            <a:ext cx="7535917" cy="1446550"/>
          </a:xfrm>
          <a:prstGeom prst="rect">
            <a:avLst/>
          </a:prstGeom>
        </p:spPr>
        <p:txBody>
          <a:bodyPr wrap="square">
            <a:spAutoFit/>
          </a:bodyPr>
          <a:lstStyle/>
          <a:p>
            <a:pPr algn="ctr"/>
            <a:r>
              <a:rPr lang="en-US" sz="4400" dirty="0" err="1">
                <a:solidFill>
                  <a:srgbClr val="0070C0"/>
                </a:solidFill>
              </a:rPr>
              <a:t>BiotaPhy</a:t>
            </a:r>
            <a:r>
              <a:rPr lang="en-US" sz="4400" dirty="0">
                <a:solidFill>
                  <a:srgbClr val="0070C0"/>
                </a:solidFill>
              </a:rPr>
              <a:t>:</a:t>
            </a:r>
          </a:p>
          <a:p>
            <a:pPr algn="ctr"/>
            <a:r>
              <a:rPr lang="en-US" sz="4400" dirty="0">
                <a:solidFill>
                  <a:srgbClr val="0070C0"/>
                </a:solidFill>
              </a:rPr>
              <a:t>An Overview</a:t>
            </a:r>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178623" y="356238"/>
            <a:ext cx="9595279"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400" b="0" dirty="0">
                <a:solidFill>
                  <a:srgbClr val="0070C0"/>
                </a:solidFill>
                <a:latin typeface="+mn-lt"/>
              </a:rPr>
              <a:t>Phylogenetic Diversity (PD): </a:t>
            </a:r>
          </a:p>
          <a:p>
            <a:r>
              <a:rPr lang="en-US" sz="4400" b="0" i="1" dirty="0">
                <a:solidFill>
                  <a:srgbClr val="0070C0"/>
                </a:solidFill>
                <a:latin typeface="+mn-lt"/>
              </a:rPr>
              <a:t>How much of the Tree of Life is present in an area? </a:t>
            </a:r>
          </a:p>
        </p:txBody>
      </p:sp>
      <p:sp>
        <p:nvSpPr>
          <p:cNvPr id="3" name="TextBox 2"/>
          <p:cNvSpPr txBox="1"/>
          <p:nvPr/>
        </p:nvSpPr>
        <p:spPr>
          <a:xfrm>
            <a:off x="2880027" y="2401564"/>
            <a:ext cx="3062712" cy="415498"/>
          </a:xfrm>
          <a:prstGeom prst="rect">
            <a:avLst/>
          </a:prstGeom>
          <a:noFill/>
        </p:spPr>
        <p:txBody>
          <a:bodyPr wrap="square" rtlCol="0">
            <a:spAutoFit/>
          </a:bodyPr>
          <a:lstStyle/>
          <a:p>
            <a:r>
              <a:rPr lang="en-US" sz="21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2988642"/>
            <a:ext cx="826871" cy="49581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2988642"/>
            <a:ext cx="826871" cy="49581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2988642"/>
            <a:ext cx="826871" cy="49581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2988642"/>
            <a:ext cx="826871" cy="495810"/>
          </a:xfrm>
          <a:prstGeom prst="rect">
            <a:avLst/>
          </a:prstGeom>
        </p:spPr>
      </p:pic>
      <p:pic>
        <p:nvPicPr>
          <p:cNvPr id="15" name="Picture 1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2988642"/>
            <a:ext cx="826871" cy="495810"/>
          </a:xfrm>
          <a:prstGeom prst="rect">
            <a:avLst/>
          </a:prstGeom>
        </p:spPr>
      </p:pic>
      <p:pic>
        <p:nvPicPr>
          <p:cNvPr id="16" name="Picture 1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2988642"/>
            <a:ext cx="826871" cy="495810"/>
          </a:xfrm>
          <a:prstGeom prst="rect">
            <a:avLst/>
          </a:prstGeom>
        </p:spPr>
      </p:pic>
      <p:pic>
        <p:nvPicPr>
          <p:cNvPr id="17" name="Picture 16"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2994992"/>
            <a:ext cx="826871" cy="495810"/>
          </a:xfrm>
          <a:prstGeom prst="rect">
            <a:avLst/>
          </a:prstGeom>
        </p:spPr>
      </p:pic>
      <p:pic>
        <p:nvPicPr>
          <p:cNvPr id="18" name="Picture 17"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2994992"/>
            <a:ext cx="826871" cy="49581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3482754"/>
            <a:ext cx="826871" cy="49581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3482754"/>
            <a:ext cx="826871" cy="49581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3482754"/>
            <a:ext cx="826871" cy="49581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3482754"/>
            <a:ext cx="826871" cy="495810"/>
          </a:xfrm>
          <a:prstGeom prst="rect">
            <a:avLst/>
          </a:prstGeom>
        </p:spPr>
      </p:pic>
      <p:pic>
        <p:nvPicPr>
          <p:cNvPr id="23" name="Picture 2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3482754"/>
            <a:ext cx="826871" cy="495810"/>
          </a:xfrm>
          <a:prstGeom prst="rect">
            <a:avLst/>
          </a:prstGeom>
        </p:spPr>
      </p:pic>
      <p:pic>
        <p:nvPicPr>
          <p:cNvPr id="24" name="Picture 2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3482754"/>
            <a:ext cx="826871" cy="495810"/>
          </a:xfrm>
          <a:prstGeom prst="rect">
            <a:avLst/>
          </a:prstGeom>
        </p:spPr>
      </p:pic>
      <p:pic>
        <p:nvPicPr>
          <p:cNvPr id="25" name="Picture 2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3489104"/>
            <a:ext cx="826871" cy="495810"/>
          </a:xfrm>
          <a:prstGeom prst="rect">
            <a:avLst/>
          </a:prstGeom>
        </p:spPr>
      </p:pic>
      <p:pic>
        <p:nvPicPr>
          <p:cNvPr id="26" name="Picture 2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3489104"/>
            <a:ext cx="826871" cy="495810"/>
          </a:xfrm>
          <a:prstGeom prst="rect">
            <a:avLst/>
          </a:prstGeom>
        </p:spPr>
      </p:pic>
      <p:sp>
        <p:nvSpPr>
          <p:cNvPr id="27" name="TextBox 26"/>
          <p:cNvSpPr txBox="1"/>
          <p:nvPr/>
        </p:nvSpPr>
        <p:spPr>
          <a:xfrm>
            <a:off x="2913551" y="4171950"/>
            <a:ext cx="3062712" cy="415498"/>
          </a:xfrm>
          <a:prstGeom prst="rect">
            <a:avLst/>
          </a:prstGeom>
          <a:noFill/>
        </p:spPr>
        <p:txBody>
          <a:bodyPr wrap="square" rtlCol="0">
            <a:spAutoFit/>
          </a:bodyPr>
          <a:lstStyle/>
          <a:p>
            <a:r>
              <a:rPr lang="en-US" sz="2100" dirty="0"/>
              <a:t>Vs.</a:t>
            </a:r>
          </a:p>
        </p:txBody>
      </p:sp>
      <p:pic>
        <p:nvPicPr>
          <p:cNvPr id="40" name="Picture 3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65428" y="4574179"/>
            <a:ext cx="826871" cy="495810"/>
          </a:xfrm>
          <a:prstGeom prst="rect">
            <a:avLst/>
          </a:prstGeom>
        </p:spPr>
      </p:pic>
      <p:pic>
        <p:nvPicPr>
          <p:cNvPr id="42" name="Picture 4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4574179"/>
            <a:ext cx="826871" cy="495810"/>
          </a:xfrm>
          <a:prstGeom prst="rect">
            <a:avLst/>
          </a:prstGeom>
        </p:spPr>
      </p:pic>
      <p:pic>
        <p:nvPicPr>
          <p:cNvPr id="44" name="Picture 4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3733" y="4580529"/>
            <a:ext cx="826871" cy="495810"/>
          </a:xfrm>
          <a:prstGeom prst="rect">
            <a:avLst/>
          </a:prstGeom>
        </p:spPr>
      </p:pic>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32510" y="5068291"/>
            <a:ext cx="826871" cy="495810"/>
          </a:xfrm>
          <a:prstGeom prst="rect">
            <a:avLst/>
          </a:prstGeom>
        </p:spPr>
      </p:pic>
      <p:pic>
        <p:nvPicPr>
          <p:cNvPr id="50" name="Picture 4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5068291"/>
            <a:ext cx="826871" cy="495810"/>
          </a:xfrm>
          <a:prstGeom prst="rect">
            <a:avLst/>
          </a:prstGeom>
        </p:spPr>
      </p:pic>
      <p:pic>
        <p:nvPicPr>
          <p:cNvPr id="2" name="Picture 1"/>
          <p:cNvPicPr>
            <a:picLocks noChangeAspect="1"/>
          </p:cNvPicPr>
          <p:nvPr/>
        </p:nvPicPr>
        <p:blipFill>
          <a:blip r:embed="rId4"/>
          <a:stretch>
            <a:fillRect/>
          </a:stretch>
        </p:blipFill>
        <p:spPr>
          <a:xfrm>
            <a:off x="3804292" y="4219354"/>
            <a:ext cx="752475" cy="914400"/>
          </a:xfrm>
          <a:prstGeom prst="rect">
            <a:avLst/>
          </a:prstGeom>
        </p:spPr>
      </p:pic>
      <p:pic>
        <p:nvPicPr>
          <p:cNvPr id="5" name="Picture 4"/>
          <p:cNvPicPr>
            <a:picLocks noChangeAspect="1"/>
          </p:cNvPicPr>
          <p:nvPr/>
        </p:nvPicPr>
        <p:blipFill>
          <a:blip r:embed="rId5"/>
          <a:stretch>
            <a:fillRect/>
          </a:stretch>
        </p:blipFill>
        <p:spPr>
          <a:xfrm>
            <a:off x="4459380" y="5068291"/>
            <a:ext cx="1085850" cy="914400"/>
          </a:xfrm>
          <a:prstGeom prst="rect">
            <a:avLst/>
          </a:prstGeom>
        </p:spPr>
      </p:pic>
      <p:pic>
        <p:nvPicPr>
          <p:cNvPr id="6" name="Picture 5"/>
          <p:cNvPicPr>
            <a:picLocks noChangeAspect="1"/>
          </p:cNvPicPr>
          <p:nvPr/>
        </p:nvPicPr>
        <p:blipFill>
          <a:blip r:embed="rId6"/>
          <a:stretch>
            <a:fillRect/>
          </a:stretch>
        </p:blipFill>
        <p:spPr>
          <a:xfrm>
            <a:off x="6092298" y="4219355"/>
            <a:ext cx="861183" cy="856985"/>
          </a:xfrm>
          <a:prstGeom prst="rect">
            <a:avLst/>
          </a:prstGeom>
        </p:spPr>
      </p:pic>
      <p:pic>
        <p:nvPicPr>
          <p:cNvPr id="7" name="Picture 6"/>
          <p:cNvPicPr>
            <a:picLocks noChangeAspect="1"/>
          </p:cNvPicPr>
          <p:nvPr/>
        </p:nvPicPr>
        <p:blipFill>
          <a:blip r:embed="rId7"/>
          <a:stretch>
            <a:fillRect/>
          </a:stretch>
        </p:blipFill>
        <p:spPr>
          <a:xfrm>
            <a:off x="7766863" y="4219355"/>
            <a:ext cx="826871" cy="848937"/>
          </a:xfrm>
          <a:prstGeom prst="rect">
            <a:avLst/>
          </a:prstGeom>
        </p:spPr>
      </p:pic>
      <p:pic>
        <p:nvPicPr>
          <p:cNvPr id="8" name="Picture 7"/>
          <p:cNvPicPr>
            <a:picLocks noChangeAspect="1"/>
          </p:cNvPicPr>
          <p:nvPr/>
        </p:nvPicPr>
        <p:blipFill>
          <a:blip r:embed="rId8"/>
          <a:stretch>
            <a:fillRect/>
          </a:stretch>
        </p:blipFill>
        <p:spPr>
          <a:xfrm>
            <a:off x="7762757" y="5068291"/>
            <a:ext cx="857250" cy="914400"/>
          </a:xfrm>
          <a:prstGeom prst="rect">
            <a:avLst/>
          </a:prstGeom>
        </p:spPr>
      </p:pic>
      <p:pic>
        <p:nvPicPr>
          <p:cNvPr id="9" name="Picture 8"/>
          <p:cNvPicPr>
            <a:picLocks noChangeAspect="1"/>
          </p:cNvPicPr>
          <p:nvPr/>
        </p:nvPicPr>
        <p:blipFill>
          <a:blip r:embed="rId9"/>
          <a:stretch>
            <a:fillRect/>
          </a:stretch>
        </p:blipFill>
        <p:spPr>
          <a:xfrm>
            <a:off x="8620007" y="5068291"/>
            <a:ext cx="704850" cy="914400"/>
          </a:xfrm>
          <a:prstGeom prst="rect">
            <a:avLst/>
          </a:prstGeom>
        </p:spPr>
      </p:pic>
      <p:pic>
        <p:nvPicPr>
          <p:cNvPr id="29" name="Picture 28"/>
          <p:cNvPicPr>
            <a:picLocks noChangeAspect="1"/>
          </p:cNvPicPr>
          <p:nvPr/>
        </p:nvPicPr>
        <p:blipFill>
          <a:blip r:embed="rId10"/>
          <a:stretch>
            <a:fillRect/>
          </a:stretch>
        </p:blipFill>
        <p:spPr>
          <a:xfrm>
            <a:off x="6267680" y="5066593"/>
            <a:ext cx="685800" cy="914400"/>
          </a:xfrm>
          <a:prstGeom prst="rect">
            <a:avLst/>
          </a:prstGeom>
        </p:spPr>
      </p:pic>
      <p:pic>
        <p:nvPicPr>
          <p:cNvPr id="53" name="Picture 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538970" y="5053894"/>
            <a:ext cx="807541" cy="656127"/>
          </a:xfrm>
          <a:prstGeom prst="rect">
            <a:avLst/>
          </a:prstGeom>
        </p:spPr>
      </p:pic>
      <p:pic>
        <p:nvPicPr>
          <p:cNvPr id="54" name="Picture 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77422" y="5066594"/>
            <a:ext cx="664682" cy="664682"/>
          </a:xfrm>
          <a:prstGeom prst="rect">
            <a:avLst/>
          </a:prstGeom>
        </p:spPr>
      </p:pic>
      <p:pic>
        <p:nvPicPr>
          <p:cNvPr id="55" name="Picture 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56767" y="4219355"/>
            <a:ext cx="708660" cy="885825"/>
          </a:xfrm>
          <a:prstGeom prst="rect">
            <a:avLst/>
          </a:prstGeom>
        </p:spPr>
      </p:pic>
      <p:pic>
        <p:nvPicPr>
          <p:cNvPr id="56" name="Picture 5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77421" y="4637944"/>
            <a:ext cx="826871" cy="495810"/>
          </a:xfrm>
          <a:prstGeom prst="rect">
            <a:avLst/>
          </a:prstGeom>
        </p:spPr>
      </p:pic>
    </p:spTree>
    <p:extLst>
      <p:ext uri="{BB962C8B-B14F-4D97-AF65-F5344CB8AC3E}">
        <p14:creationId xmlns:p14="http://schemas.microsoft.com/office/powerpoint/2010/main" val="98963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516" y="183483"/>
            <a:ext cx="7886700" cy="994172"/>
          </a:xfrm>
        </p:spPr>
        <p:txBody>
          <a:bodyPr>
            <a:noAutofit/>
          </a:bodyPr>
          <a:lstStyle/>
          <a:p>
            <a:pPr algn="ctr"/>
            <a:r>
              <a:rPr lang="en-US" dirty="0">
                <a:solidFill>
                  <a:srgbClr val="0070C0"/>
                </a:solidFill>
                <a:latin typeface="Calibri" panose="020F0502020204030204" pitchFamily="34" charset="0"/>
                <a:cs typeface="Calibri" panose="020F0502020204030204" pitchFamily="34" charset="0"/>
              </a:rPr>
              <a:t>PD: Genera of China Angiosperms</a:t>
            </a:r>
          </a:p>
        </p:txBody>
      </p:sp>
      <p:pic>
        <p:nvPicPr>
          <p:cNvPr id="4" name="Picture 3"/>
          <p:cNvPicPr/>
          <p:nvPr/>
        </p:nvPicPr>
        <p:blipFill rotWithShape="1">
          <a:blip r:embed="rId2"/>
          <a:srcRect b="48628"/>
          <a:stretch/>
        </p:blipFill>
        <p:spPr>
          <a:xfrm>
            <a:off x="2970243" y="1228882"/>
            <a:ext cx="6848977" cy="5582652"/>
          </a:xfrm>
          <a:prstGeom prst="rect">
            <a:avLst/>
          </a:prstGeom>
        </p:spPr>
      </p:pic>
      <p:sp>
        <p:nvSpPr>
          <p:cNvPr id="3" name="Rectangle 2">
            <a:extLst>
              <a:ext uri="{FF2B5EF4-FFF2-40B4-BE49-F238E27FC236}">
                <a16:creationId xmlns:a16="http://schemas.microsoft.com/office/drawing/2014/main" id="{43EF6CC3-DC92-1849-9D8E-4FE55FB87195}"/>
              </a:ext>
            </a:extLst>
          </p:cNvPr>
          <p:cNvSpPr/>
          <p:nvPr/>
        </p:nvSpPr>
        <p:spPr>
          <a:xfrm>
            <a:off x="809296" y="2291255"/>
            <a:ext cx="571260" cy="5465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E97593-4259-CC47-9850-9C72C7760234}"/>
              </a:ext>
            </a:extLst>
          </p:cNvPr>
          <p:cNvSpPr/>
          <p:nvPr/>
        </p:nvSpPr>
        <p:spPr>
          <a:xfrm>
            <a:off x="809296" y="3912476"/>
            <a:ext cx="571260" cy="5465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35D3A4-C31F-D349-A153-103AC61CABB8}"/>
              </a:ext>
            </a:extLst>
          </p:cNvPr>
          <p:cNvSpPr txBox="1"/>
          <p:nvPr/>
        </p:nvSpPr>
        <p:spPr>
          <a:xfrm>
            <a:off x="1604764" y="2314573"/>
            <a:ext cx="1576551" cy="523220"/>
          </a:xfrm>
          <a:prstGeom prst="rect">
            <a:avLst/>
          </a:prstGeom>
          <a:noFill/>
        </p:spPr>
        <p:txBody>
          <a:bodyPr wrap="square" rtlCol="0">
            <a:spAutoFit/>
          </a:bodyPr>
          <a:lstStyle/>
          <a:p>
            <a:r>
              <a:rPr lang="en-US" sz="2800" dirty="0"/>
              <a:t>Low PD</a:t>
            </a:r>
          </a:p>
        </p:txBody>
      </p:sp>
      <p:sp>
        <p:nvSpPr>
          <p:cNvPr id="7" name="TextBox 6">
            <a:extLst>
              <a:ext uri="{FF2B5EF4-FFF2-40B4-BE49-F238E27FC236}">
                <a16:creationId xmlns:a16="http://schemas.microsoft.com/office/drawing/2014/main" id="{E6025983-CC9D-CF44-9420-E73398B30EEC}"/>
              </a:ext>
            </a:extLst>
          </p:cNvPr>
          <p:cNvSpPr txBox="1"/>
          <p:nvPr/>
        </p:nvSpPr>
        <p:spPr>
          <a:xfrm>
            <a:off x="1604764" y="3912476"/>
            <a:ext cx="1576551" cy="523220"/>
          </a:xfrm>
          <a:prstGeom prst="rect">
            <a:avLst/>
          </a:prstGeom>
          <a:noFill/>
        </p:spPr>
        <p:txBody>
          <a:bodyPr wrap="square" rtlCol="0">
            <a:spAutoFit/>
          </a:bodyPr>
          <a:lstStyle/>
          <a:p>
            <a:r>
              <a:rPr lang="en-US" sz="2800" dirty="0"/>
              <a:t>High PD</a:t>
            </a:r>
          </a:p>
        </p:txBody>
      </p:sp>
    </p:spTree>
    <p:extLst>
      <p:ext uri="{BB962C8B-B14F-4D97-AF65-F5344CB8AC3E}">
        <p14:creationId xmlns:p14="http://schemas.microsoft.com/office/powerpoint/2010/main" val="2404372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9EA8-54D3-994D-B51F-FCF2C31C40F5}"/>
              </a:ext>
            </a:extLst>
          </p:cNvPr>
          <p:cNvSpPr>
            <a:spLocks noGrp="1"/>
          </p:cNvSpPr>
          <p:nvPr>
            <p:ph type="title"/>
          </p:nvPr>
        </p:nvSpPr>
        <p:spPr>
          <a:xfrm>
            <a:off x="709108" y="114300"/>
            <a:ext cx="10515600" cy="1325563"/>
          </a:xfrm>
        </p:spPr>
        <p:txBody>
          <a:bodyPr/>
          <a:lstStyle/>
          <a:p>
            <a:pPr algn="ctr"/>
            <a:r>
              <a:rPr lang="en-US" dirty="0">
                <a:solidFill>
                  <a:srgbClr val="0070C0"/>
                </a:solidFill>
                <a:latin typeface="+mn-lt"/>
              </a:rPr>
              <a:t>Trait Evolution</a:t>
            </a:r>
          </a:p>
        </p:txBody>
      </p:sp>
      <p:pic>
        <p:nvPicPr>
          <p:cNvPr id="4" name="image03.png" descr="workflows.png">
            <a:extLst>
              <a:ext uri="{FF2B5EF4-FFF2-40B4-BE49-F238E27FC236}">
                <a16:creationId xmlns:a16="http://schemas.microsoft.com/office/drawing/2014/main" id="{7BA2F96B-2BE0-B84B-A0D8-1A4B53DC15DE}"/>
              </a:ext>
            </a:extLst>
          </p:cNvPr>
          <p:cNvPicPr/>
          <p:nvPr/>
        </p:nvPicPr>
        <p:blipFill rotWithShape="1">
          <a:blip r:embed="rId2"/>
          <a:srcRect l="-1154" t="39489" r="42404" b="19543"/>
          <a:stretch/>
        </p:blipFill>
        <p:spPr>
          <a:xfrm>
            <a:off x="2241395" y="1171576"/>
            <a:ext cx="7359805" cy="5572124"/>
          </a:xfrm>
          <a:prstGeom prst="rect">
            <a:avLst/>
          </a:prstGeom>
          <a:ln/>
        </p:spPr>
      </p:pic>
    </p:spTree>
    <p:extLst>
      <p:ext uri="{BB962C8B-B14F-4D97-AF65-F5344CB8AC3E}">
        <p14:creationId xmlns:p14="http://schemas.microsoft.com/office/powerpoint/2010/main" val="3651106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D3C8-ADE9-FD4B-904B-3D95FCE55290}"/>
              </a:ext>
            </a:extLst>
          </p:cNvPr>
          <p:cNvSpPr>
            <a:spLocks noGrp="1"/>
          </p:cNvSpPr>
          <p:nvPr>
            <p:ph type="title"/>
          </p:nvPr>
        </p:nvSpPr>
        <p:spPr>
          <a:xfrm>
            <a:off x="838199" y="182972"/>
            <a:ext cx="10515600" cy="1325563"/>
          </a:xfrm>
        </p:spPr>
        <p:txBody>
          <a:bodyPr/>
          <a:lstStyle/>
          <a:p>
            <a:pPr algn="ctr"/>
            <a:r>
              <a:rPr lang="en-US" dirty="0" err="1">
                <a:solidFill>
                  <a:srgbClr val="0070C0"/>
                </a:solidFill>
                <a:latin typeface="+mn-lt"/>
              </a:rPr>
              <a:t>BiotaPhy</a:t>
            </a:r>
            <a:r>
              <a:rPr lang="en-US" dirty="0">
                <a:solidFill>
                  <a:srgbClr val="0070C0"/>
                </a:solidFill>
                <a:latin typeface="+mn-lt"/>
              </a:rPr>
              <a:t> 2: Goals</a:t>
            </a:r>
          </a:p>
        </p:txBody>
      </p:sp>
      <p:sp>
        <p:nvSpPr>
          <p:cNvPr id="3" name="Content Placeholder 2">
            <a:extLst>
              <a:ext uri="{FF2B5EF4-FFF2-40B4-BE49-F238E27FC236}">
                <a16:creationId xmlns:a16="http://schemas.microsoft.com/office/drawing/2014/main" id="{ED4FFC75-7557-AA42-919A-6E4B7038F038}"/>
              </a:ext>
            </a:extLst>
          </p:cNvPr>
          <p:cNvSpPr>
            <a:spLocks noGrp="1"/>
          </p:cNvSpPr>
          <p:nvPr>
            <p:ph idx="1"/>
          </p:nvPr>
        </p:nvSpPr>
        <p:spPr>
          <a:xfrm>
            <a:off x="146462" y="2141537"/>
            <a:ext cx="11899075" cy="4351338"/>
          </a:xfrm>
        </p:spPr>
        <p:txBody>
          <a:bodyPr/>
          <a:lstStyle/>
          <a:p>
            <a:r>
              <a:rPr lang="en-US" dirty="0" err="1"/>
              <a:t>BiotaPhy</a:t>
            </a:r>
            <a:r>
              <a:rPr lang="en-US" dirty="0"/>
              <a:t> Platform: community biodiversity gateway for data- intensive science</a:t>
            </a:r>
          </a:p>
          <a:p>
            <a:endParaRPr lang="en-US" dirty="0"/>
          </a:p>
          <a:p>
            <a:r>
              <a:rPr lang="en-US" dirty="0"/>
              <a:t>Increase accessibility and use of Open Tree of Life, </a:t>
            </a:r>
            <a:r>
              <a:rPr lang="en-US" dirty="0" err="1"/>
              <a:t>iDigBio</a:t>
            </a:r>
            <a:r>
              <a:rPr lang="en-US" dirty="0"/>
              <a:t>, and </a:t>
            </a:r>
            <a:r>
              <a:rPr lang="en-US" dirty="0" err="1"/>
              <a:t>Lifemapper</a:t>
            </a:r>
            <a:endParaRPr lang="en-US" dirty="0"/>
          </a:p>
          <a:p>
            <a:endParaRPr lang="en-US" dirty="0"/>
          </a:p>
          <a:p>
            <a:r>
              <a:rPr lang="en-US" dirty="0"/>
              <a:t>A sustainable, long-term, biodiversity community infrastructure </a:t>
            </a:r>
          </a:p>
          <a:p>
            <a:endParaRPr lang="en-US" dirty="0"/>
          </a:p>
          <a:p>
            <a:r>
              <a:rPr lang="en-US" dirty="0"/>
              <a:t>Workshops</a:t>
            </a:r>
          </a:p>
          <a:p>
            <a:endParaRPr lang="en-US" dirty="0"/>
          </a:p>
          <a:p>
            <a:endParaRPr lang="en-US" dirty="0"/>
          </a:p>
        </p:txBody>
      </p:sp>
    </p:spTree>
    <p:extLst>
      <p:ext uri="{BB962C8B-B14F-4D97-AF65-F5344CB8AC3E}">
        <p14:creationId xmlns:p14="http://schemas.microsoft.com/office/powerpoint/2010/main" val="202769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0A5C-0781-4047-8CE0-8011175A3EDF}"/>
              </a:ext>
            </a:extLst>
          </p:cNvPr>
          <p:cNvSpPr>
            <a:spLocks noGrp="1"/>
          </p:cNvSpPr>
          <p:nvPr>
            <p:ph type="title"/>
          </p:nvPr>
        </p:nvSpPr>
        <p:spPr>
          <a:xfrm>
            <a:off x="7091680" y="365125"/>
            <a:ext cx="4262120" cy="1325563"/>
          </a:xfrm>
        </p:spPr>
        <p:txBody>
          <a:bodyPr/>
          <a:lstStyle/>
          <a:p>
            <a:pPr algn="ctr"/>
            <a:r>
              <a:rPr lang="en-US" dirty="0" err="1">
                <a:solidFill>
                  <a:srgbClr val="0070C0"/>
                </a:solidFill>
                <a:latin typeface="Calibri" panose="020F0502020204030204" pitchFamily="34" charset="0"/>
                <a:cs typeface="Calibri" panose="020F0502020204030204" pitchFamily="34" charset="0"/>
              </a:rPr>
              <a:t>BiotaPhy</a:t>
            </a:r>
            <a:r>
              <a:rPr lang="en-US" dirty="0">
                <a:solidFill>
                  <a:srgbClr val="0070C0"/>
                </a:solidFill>
                <a:latin typeface="Calibri" panose="020F0502020204030204" pitchFamily="34" charset="0"/>
                <a:cs typeface="Calibri" panose="020F0502020204030204" pitchFamily="34" charset="0"/>
              </a:rPr>
              <a:t> 2</a:t>
            </a:r>
            <a:br>
              <a:rPr lang="en-US" dirty="0">
                <a:solidFill>
                  <a:srgbClr val="0070C0"/>
                </a:solidFill>
                <a:latin typeface="Calibri" panose="020F0502020204030204" pitchFamily="34" charset="0"/>
                <a:cs typeface="Calibri" panose="020F0502020204030204" pitchFamily="34" charset="0"/>
              </a:rPr>
            </a:br>
            <a:r>
              <a:rPr lang="en-US" dirty="0">
                <a:solidFill>
                  <a:srgbClr val="0070C0"/>
                </a:solidFill>
                <a:latin typeface="Calibri" panose="020F0502020204030204" pitchFamily="34" charset="0"/>
                <a:cs typeface="Calibri" panose="020F0502020204030204" pitchFamily="34" charset="0"/>
              </a:rPr>
              <a:t>Workflows</a:t>
            </a:r>
          </a:p>
        </p:txBody>
      </p:sp>
      <p:pic>
        <p:nvPicPr>
          <p:cNvPr id="3" name="Picture 2">
            <a:extLst>
              <a:ext uri="{FF2B5EF4-FFF2-40B4-BE49-F238E27FC236}">
                <a16:creationId xmlns:a16="http://schemas.microsoft.com/office/drawing/2014/main" id="{B9819FE0-62CD-4442-9EAC-DD55A0E2E77D}"/>
              </a:ext>
            </a:extLst>
          </p:cNvPr>
          <p:cNvPicPr>
            <a:picLocks noChangeAspect="1"/>
          </p:cNvPicPr>
          <p:nvPr/>
        </p:nvPicPr>
        <p:blipFill>
          <a:blip r:embed="rId3"/>
          <a:stretch>
            <a:fillRect/>
          </a:stretch>
        </p:blipFill>
        <p:spPr>
          <a:xfrm>
            <a:off x="2083878" y="0"/>
            <a:ext cx="5890644" cy="6858000"/>
          </a:xfrm>
          <a:prstGeom prst="rect">
            <a:avLst/>
          </a:prstGeom>
        </p:spPr>
      </p:pic>
      <p:sp>
        <p:nvSpPr>
          <p:cNvPr id="5" name="Rectangle 4">
            <a:extLst>
              <a:ext uri="{FF2B5EF4-FFF2-40B4-BE49-F238E27FC236}">
                <a16:creationId xmlns:a16="http://schemas.microsoft.com/office/drawing/2014/main" id="{E9DAC60E-3A7B-5649-A4F2-D154EB5E57F6}"/>
              </a:ext>
            </a:extLst>
          </p:cNvPr>
          <p:cNvSpPr/>
          <p:nvPr/>
        </p:nvSpPr>
        <p:spPr>
          <a:xfrm>
            <a:off x="2753709" y="113506"/>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Launched </a:t>
            </a:r>
          </a:p>
          <a:p>
            <a:pPr algn="ctr"/>
            <a:r>
              <a:rPr lang="en-US" dirty="0">
                <a:solidFill>
                  <a:schemeClr val="tx1"/>
                </a:solidFill>
              </a:rPr>
              <a:t>Workflows:</a:t>
            </a:r>
          </a:p>
        </p:txBody>
      </p:sp>
      <p:sp>
        <p:nvSpPr>
          <p:cNvPr id="6" name="Rectangle 5">
            <a:extLst>
              <a:ext uri="{FF2B5EF4-FFF2-40B4-BE49-F238E27FC236}">
                <a16:creationId xmlns:a16="http://schemas.microsoft.com/office/drawing/2014/main" id="{2D81E7F4-F023-DA46-A088-E6AD46B168E9}"/>
              </a:ext>
            </a:extLst>
          </p:cNvPr>
          <p:cNvSpPr/>
          <p:nvPr/>
        </p:nvSpPr>
        <p:spPr>
          <a:xfrm>
            <a:off x="1949667" y="2819920"/>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Developed </a:t>
            </a:r>
          </a:p>
          <a:p>
            <a:pPr algn="ctr"/>
            <a:r>
              <a:rPr lang="en-US" dirty="0">
                <a:solidFill>
                  <a:schemeClr val="tx1"/>
                </a:solidFill>
              </a:rPr>
              <a:t>Workflows:</a:t>
            </a:r>
          </a:p>
        </p:txBody>
      </p:sp>
    </p:spTree>
    <p:extLst>
      <p:ext uri="{BB962C8B-B14F-4D97-AF65-F5344CB8AC3E}">
        <p14:creationId xmlns:p14="http://schemas.microsoft.com/office/powerpoint/2010/main" val="184144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1" y="119744"/>
            <a:ext cx="9086801" cy="1055913"/>
          </a:xfrm>
        </p:spPr>
        <p:txBody>
          <a:bodyPr>
            <a:normAutofit/>
          </a:bodyPr>
          <a:lstStyle/>
          <a:p>
            <a:pPr algn="ctr"/>
            <a:r>
              <a:rPr lang="en-US" dirty="0" err="1">
                <a:solidFill>
                  <a:srgbClr val="0070C0"/>
                </a:solidFill>
                <a:latin typeface="+mn-lt"/>
              </a:rPr>
              <a:t>BiotaPhy</a:t>
            </a:r>
            <a:r>
              <a:rPr lang="en-US" dirty="0">
                <a:solidFill>
                  <a:srgbClr val="0070C0"/>
                </a:solidFill>
                <a:latin typeface="+mn-lt"/>
              </a:rPr>
              <a:t>:  Architecture</a:t>
            </a:r>
          </a:p>
        </p:txBody>
      </p:sp>
      <p:pic>
        <p:nvPicPr>
          <p:cNvPr id="2" name="Picture 1">
            <a:extLst>
              <a:ext uri="{FF2B5EF4-FFF2-40B4-BE49-F238E27FC236}">
                <a16:creationId xmlns:a16="http://schemas.microsoft.com/office/drawing/2014/main" id="{054EF8A2-9646-E94B-8914-518784BF2600}"/>
              </a:ext>
            </a:extLst>
          </p:cNvPr>
          <p:cNvPicPr>
            <a:picLocks noChangeAspect="1"/>
          </p:cNvPicPr>
          <p:nvPr/>
        </p:nvPicPr>
        <p:blipFill>
          <a:blip r:embed="rId3"/>
          <a:stretch>
            <a:fillRect/>
          </a:stretch>
        </p:blipFill>
        <p:spPr>
          <a:xfrm>
            <a:off x="380209" y="1915318"/>
            <a:ext cx="11388255" cy="3537628"/>
          </a:xfrm>
          <a:prstGeom prst="rect">
            <a:avLst/>
          </a:prstGeom>
        </p:spPr>
      </p:pic>
    </p:spTree>
    <p:extLst>
      <p:ext uri="{BB962C8B-B14F-4D97-AF65-F5344CB8AC3E}">
        <p14:creationId xmlns:p14="http://schemas.microsoft.com/office/powerpoint/2010/main" val="71234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1" y="1"/>
            <a:ext cx="9086801" cy="1325563"/>
          </a:xfrm>
        </p:spPr>
        <p:txBody>
          <a:bodyPr>
            <a:normAutofit/>
          </a:bodyPr>
          <a:lstStyle/>
          <a:p>
            <a:pPr algn="ctr"/>
            <a:r>
              <a:rPr lang="en-US" dirty="0" err="1">
                <a:solidFill>
                  <a:srgbClr val="0070C0"/>
                </a:solidFill>
                <a:latin typeface="+mn-lt"/>
              </a:rPr>
              <a:t>BiotaPhy</a:t>
            </a:r>
            <a:r>
              <a:rPr lang="en-US" dirty="0">
                <a:solidFill>
                  <a:srgbClr val="0070C0"/>
                </a:solidFill>
                <a:latin typeface="+mn-lt"/>
              </a:rPr>
              <a:t>:  Big Project Applications</a:t>
            </a:r>
          </a:p>
        </p:txBody>
      </p:sp>
      <p:pic>
        <p:nvPicPr>
          <p:cNvPr id="1026" name="Picture 2" descr="figure 5">
            <a:extLst>
              <a:ext uri="{FF2B5EF4-FFF2-40B4-BE49-F238E27FC236}">
                <a16:creationId xmlns:a16="http://schemas.microsoft.com/office/drawing/2014/main" id="{98BC8120-2130-2A43-B055-D3C40B59F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463" y="1325564"/>
            <a:ext cx="3640137" cy="50957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E0644A-DA9B-0E40-9C13-239776DE1766}"/>
              </a:ext>
            </a:extLst>
          </p:cNvPr>
          <p:cNvPicPr>
            <a:picLocks noChangeAspect="1"/>
          </p:cNvPicPr>
          <p:nvPr/>
        </p:nvPicPr>
        <p:blipFill>
          <a:blip r:embed="rId4"/>
          <a:stretch>
            <a:fillRect/>
          </a:stretch>
        </p:blipFill>
        <p:spPr>
          <a:xfrm>
            <a:off x="0" y="2123508"/>
            <a:ext cx="7504113" cy="3697853"/>
          </a:xfrm>
          <a:prstGeom prst="rect">
            <a:avLst/>
          </a:prstGeom>
        </p:spPr>
      </p:pic>
      <p:pic>
        <p:nvPicPr>
          <p:cNvPr id="6" name="Picture 5">
            <a:extLst>
              <a:ext uri="{FF2B5EF4-FFF2-40B4-BE49-F238E27FC236}">
                <a16:creationId xmlns:a16="http://schemas.microsoft.com/office/drawing/2014/main" id="{C95A26EE-8AF9-AA42-A1F3-A0682FDDE3A6}"/>
              </a:ext>
            </a:extLst>
          </p:cNvPr>
          <p:cNvPicPr>
            <a:picLocks noChangeAspect="1"/>
          </p:cNvPicPr>
          <p:nvPr/>
        </p:nvPicPr>
        <p:blipFill>
          <a:blip r:embed="rId5"/>
          <a:stretch>
            <a:fillRect/>
          </a:stretch>
        </p:blipFill>
        <p:spPr>
          <a:xfrm>
            <a:off x="0" y="0"/>
            <a:ext cx="1304925" cy="1623907"/>
          </a:xfrm>
          <a:prstGeom prst="rect">
            <a:avLst/>
          </a:prstGeom>
        </p:spPr>
      </p:pic>
      <p:sp>
        <p:nvSpPr>
          <p:cNvPr id="8" name="TextBox 7">
            <a:extLst>
              <a:ext uri="{FF2B5EF4-FFF2-40B4-BE49-F238E27FC236}">
                <a16:creationId xmlns:a16="http://schemas.microsoft.com/office/drawing/2014/main" id="{7239FFD2-D9C9-A045-8527-08B2D27BB0CD}"/>
              </a:ext>
            </a:extLst>
          </p:cNvPr>
          <p:cNvSpPr txBox="1"/>
          <p:nvPr/>
        </p:nvSpPr>
        <p:spPr>
          <a:xfrm>
            <a:off x="156574" y="1689041"/>
            <a:ext cx="1148351" cy="369332"/>
          </a:xfrm>
          <a:prstGeom prst="rect">
            <a:avLst/>
          </a:prstGeom>
          <a:noFill/>
        </p:spPr>
        <p:txBody>
          <a:bodyPr wrap="square">
            <a:spAutoFit/>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CJ Grady</a:t>
            </a:r>
            <a:endParaRPr lang="en-US" dirty="0"/>
          </a:p>
        </p:txBody>
      </p:sp>
    </p:spTree>
    <p:extLst>
      <p:ext uri="{BB962C8B-B14F-4D97-AF65-F5344CB8AC3E}">
        <p14:creationId xmlns:p14="http://schemas.microsoft.com/office/powerpoint/2010/main" val="187650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7601-FC90-384C-8A3C-3C0F594759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5C545F-D4FC-BD49-B876-C7CC6921063F}"/>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232E634F-7B45-F24D-B3FD-BA43D9459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B468B7-108F-254E-A6D0-C8B4FE086CAF}"/>
              </a:ext>
            </a:extLst>
          </p:cNvPr>
          <p:cNvPicPr>
            <a:picLocks noChangeAspect="1"/>
          </p:cNvPicPr>
          <p:nvPr/>
        </p:nvPicPr>
        <p:blipFill>
          <a:blip r:embed="rId3"/>
          <a:stretch>
            <a:fillRect/>
          </a:stretch>
        </p:blipFill>
        <p:spPr>
          <a:xfrm>
            <a:off x="11087100" y="128588"/>
            <a:ext cx="1016000" cy="1016000"/>
          </a:xfrm>
          <a:prstGeom prst="rect">
            <a:avLst/>
          </a:prstGeom>
        </p:spPr>
      </p:pic>
      <p:sp>
        <p:nvSpPr>
          <p:cNvPr id="7" name="TextBox 6">
            <a:extLst>
              <a:ext uri="{FF2B5EF4-FFF2-40B4-BE49-F238E27FC236}">
                <a16:creationId xmlns:a16="http://schemas.microsoft.com/office/drawing/2014/main" id="{FA7444E1-125C-264D-8CE1-3B101C958694}"/>
              </a:ext>
            </a:extLst>
          </p:cNvPr>
          <p:cNvSpPr txBox="1"/>
          <p:nvPr/>
        </p:nvSpPr>
        <p:spPr>
          <a:xfrm>
            <a:off x="6096000" y="5380672"/>
            <a:ext cx="6099586" cy="1477328"/>
          </a:xfrm>
          <a:prstGeom prst="rect">
            <a:avLst/>
          </a:prstGeom>
          <a:noFill/>
        </p:spPr>
        <p:txBody>
          <a:bodyPr wrap="square">
            <a:spAutoFit/>
          </a:bodyPr>
          <a:lstStyle/>
          <a:p>
            <a:pPr marL="457200" marR="0" indent="-45720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Figueroa</a:t>
            </a:r>
            <a:r>
              <a:rPr lang="en-US" dirty="0">
                <a:solidFill>
                  <a:srgbClr val="000000"/>
                </a:solidFill>
                <a:latin typeface="Helvetica" pitchFamily="2" charset="0"/>
                <a:ea typeface="Times New Roman" panose="02020603050405020304" pitchFamily="18" charset="0"/>
                <a:cs typeface="Arial" panose="020B0604020202020204" pitchFamily="34" charset="0"/>
              </a:rPr>
              <a:t> et al</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2022. Contrasting patterns of phylogenetic diversity and alpine specialization across the alpine flora of the American mountain range system. </a:t>
            </a:r>
            <a:r>
              <a:rPr lang="en-US" sz="1800" i="1" dirty="0">
                <a:solidFill>
                  <a:srgbClr val="000000"/>
                </a:solidFill>
                <a:effectLst/>
                <a:latin typeface="Helvetica" pitchFamily="2" charset="0"/>
                <a:ea typeface="Times New Roman" panose="02020603050405020304" pitchFamily="18" charset="0"/>
                <a:cs typeface="Arial" panose="020B0604020202020204" pitchFamily="34" charset="0"/>
              </a:rPr>
              <a:t>Alpine Botany </a:t>
            </a:r>
            <a:r>
              <a:rPr lang="en-US" sz="1800" b="1" dirty="0">
                <a:solidFill>
                  <a:srgbClr val="000000"/>
                </a:solidFill>
                <a:effectLst/>
                <a:latin typeface="Helvetica" pitchFamily="2" charset="0"/>
                <a:ea typeface="Times New Roman" panose="02020603050405020304" pitchFamily="18" charset="0"/>
              </a:rPr>
              <a:t>132</a:t>
            </a:r>
            <a:r>
              <a:rPr lang="en-US" sz="1800" dirty="0">
                <a:solidFill>
                  <a:srgbClr val="000000"/>
                </a:solidFill>
                <a:effectLst/>
                <a:latin typeface="Helvetica" pitchFamily="2" charset="0"/>
                <a:ea typeface="Times New Roman" panose="02020603050405020304" pitchFamily="18" charset="0"/>
              </a:rPr>
              <a:t>,  107–122 </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hlinkClick r:id="rId4"/>
              </a:rPr>
              <a:t>https://doi.org/10.1007/s00035-021-00261-y</a:t>
            </a: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E7DCE2F-1744-C8B7-A97C-731623EE7C7C}"/>
              </a:ext>
            </a:extLst>
          </p:cNvPr>
          <p:cNvPicPr>
            <a:picLocks noChangeAspect="1"/>
          </p:cNvPicPr>
          <p:nvPr/>
        </p:nvPicPr>
        <p:blipFill>
          <a:blip r:embed="rId5"/>
          <a:stretch>
            <a:fillRect/>
          </a:stretch>
        </p:blipFill>
        <p:spPr>
          <a:xfrm>
            <a:off x="10477500" y="86519"/>
            <a:ext cx="1625600" cy="1625600"/>
          </a:xfrm>
          <a:prstGeom prst="rect">
            <a:avLst/>
          </a:prstGeom>
        </p:spPr>
      </p:pic>
    </p:spTree>
    <p:extLst>
      <p:ext uri="{BB962C8B-B14F-4D97-AF65-F5344CB8AC3E}">
        <p14:creationId xmlns:p14="http://schemas.microsoft.com/office/powerpoint/2010/main" val="404251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D936-5C98-6849-AD26-668E10EFF2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1F7BE6-7720-CC42-B521-B3FE9E15AE9F}"/>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2C42EB41-41DB-694E-B264-7752594F1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5A468A-4EF5-1345-A9DF-5CDC0569AB2B}"/>
              </a:ext>
            </a:extLst>
          </p:cNvPr>
          <p:cNvSpPr txBox="1"/>
          <p:nvPr/>
        </p:nvSpPr>
        <p:spPr>
          <a:xfrm>
            <a:off x="2125224" y="5686320"/>
            <a:ext cx="6100762" cy="369332"/>
          </a:xfrm>
          <a:prstGeom prst="rect">
            <a:avLst/>
          </a:prstGeom>
          <a:noFill/>
        </p:spPr>
        <p:txBody>
          <a:bodyPr wrap="square">
            <a:spAutoFit/>
          </a:bodyPr>
          <a:lstStyle/>
          <a:p>
            <a:r>
              <a:rPr lang="en-US" b="0" i="0" dirty="0">
                <a:solidFill>
                  <a:srgbClr val="FF0000"/>
                </a:solidFill>
                <a:effectLst/>
                <a:latin typeface="Times" pitchFamily="2" charset="0"/>
              </a:rPr>
              <a:t> </a:t>
            </a:r>
            <a:r>
              <a:rPr lang="en-US" dirty="0">
                <a:solidFill>
                  <a:schemeClr val="bg1"/>
                </a:solidFill>
                <a:latin typeface="Times" pitchFamily="2" charset="0"/>
              </a:rPr>
              <a:t>Old Climatically </a:t>
            </a:r>
            <a:r>
              <a:rPr lang="en-US" dirty="0" err="1">
                <a:solidFill>
                  <a:schemeClr val="bg1"/>
                </a:solidFill>
                <a:latin typeface="Times" pitchFamily="2" charset="0"/>
              </a:rPr>
              <a:t>staBle</a:t>
            </a:r>
            <a:r>
              <a:rPr lang="en-US" dirty="0">
                <a:solidFill>
                  <a:schemeClr val="bg1"/>
                </a:solidFill>
                <a:latin typeface="Times" pitchFamily="2" charset="0"/>
              </a:rPr>
              <a:t> Infertile Landscapes</a:t>
            </a:r>
            <a:endParaRPr lang="en-US" dirty="0">
              <a:solidFill>
                <a:srgbClr val="FF0000"/>
              </a:solidFill>
            </a:endParaRPr>
          </a:p>
        </p:txBody>
      </p:sp>
      <p:pic>
        <p:nvPicPr>
          <p:cNvPr id="7" name="Picture 6">
            <a:extLst>
              <a:ext uri="{FF2B5EF4-FFF2-40B4-BE49-F238E27FC236}">
                <a16:creationId xmlns:a16="http://schemas.microsoft.com/office/drawing/2014/main" id="{61F14E76-4EE9-934A-914D-435CF7E6B52A}"/>
              </a:ext>
            </a:extLst>
          </p:cNvPr>
          <p:cNvPicPr>
            <a:picLocks noChangeAspect="1"/>
          </p:cNvPicPr>
          <p:nvPr/>
        </p:nvPicPr>
        <p:blipFill>
          <a:blip r:embed="rId4"/>
          <a:stretch>
            <a:fillRect/>
          </a:stretch>
        </p:blipFill>
        <p:spPr>
          <a:xfrm>
            <a:off x="9402566" y="148473"/>
            <a:ext cx="2570359" cy="1542215"/>
          </a:xfrm>
          <a:prstGeom prst="rect">
            <a:avLst/>
          </a:prstGeom>
        </p:spPr>
      </p:pic>
      <p:sp>
        <p:nvSpPr>
          <p:cNvPr id="8" name="TextBox 7">
            <a:extLst>
              <a:ext uri="{FF2B5EF4-FFF2-40B4-BE49-F238E27FC236}">
                <a16:creationId xmlns:a16="http://schemas.microsoft.com/office/drawing/2014/main" id="{5D939A31-726B-6D4B-A1B0-2874AD311E7B}"/>
              </a:ext>
            </a:extLst>
          </p:cNvPr>
          <p:cNvSpPr txBox="1"/>
          <p:nvPr/>
        </p:nvSpPr>
        <p:spPr>
          <a:xfrm>
            <a:off x="219075" y="3831"/>
            <a:ext cx="6100762" cy="1477328"/>
          </a:xfrm>
          <a:prstGeom prst="rect">
            <a:avLst/>
          </a:prstGeom>
          <a:noFill/>
        </p:spPr>
        <p:txBody>
          <a:bodyPr wrap="square">
            <a:spAutoFit/>
          </a:bodyPr>
          <a:lstStyle/>
          <a:p>
            <a:pPr marL="457200" marR="0" indent="-457200">
              <a:spcBef>
                <a:spcPts val="0"/>
              </a:spcBef>
              <a:spcAft>
                <a:spcPts val="0"/>
              </a:spcAft>
            </a:pPr>
            <a:r>
              <a:rPr lang="en-US" sz="1800" dirty="0">
                <a:effectLst/>
                <a:latin typeface="Helvetica" pitchFamily="2" charset="0"/>
                <a:ea typeface="Times New Roman" panose="02020603050405020304" pitchFamily="18" charset="0"/>
              </a:rPr>
              <a:t>De Souza Cortez</a:t>
            </a:r>
            <a:r>
              <a:rPr lang="en-US" dirty="0">
                <a:latin typeface="Helvetica" pitchFamily="2" charset="0"/>
                <a:ea typeface="Times New Roman" panose="02020603050405020304" pitchFamily="18" charset="0"/>
              </a:rPr>
              <a:t> et al</a:t>
            </a:r>
            <a:r>
              <a:rPr lang="en-US" sz="1800" dirty="0">
                <a:effectLst/>
                <a:latin typeface="Helvetica" pitchFamily="2" charset="0"/>
                <a:ea typeface="Times New Roman" panose="02020603050405020304" pitchFamily="18" charset="0"/>
              </a:rPr>
              <a:t>. 2020. Is the age of plant communities predicted by the age, stability and soil composition of the underlying landscapes? An investigation of OCBILs. </a:t>
            </a:r>
            <a:r>
              <a:rPr lang="en-US" sz="1800" i="1" dirty="0">
                <a:effectLst/>
                <a:latin typeface="Helvetica" pitchFamily="2" charset="0"/>
                <a:ea typeface="Times New Roman" panose="02020603050405020304" pitchFamily="18" charset="0"/>
              </a:rPr>
              <a:t>Biological Journal of the Linnean Society</a:t>
            </a:r>
            <a:r>
              <a:rPr lang="en-US" sz="1800" dirty="0">
                <a:effectLst/>
                <a:latin typeface="Helvetica" pitchFamily="2" charset="0"/>
                <a:ea typeface="Times New Roman" panose="02020603050405020304" pitchFamily="18" charset="0"/>
              </a:rPr>
              <a:t> 133: 297-316.</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786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8E537E-A869-3940-8DB6-FB5DD4B4307E}"/>
              </a:ext>
            </a:extLst>
          </p:cNvPr>
          <p:cNvPicPr>
            <a:picLocks noChangeAspect="1"/>
          </p:cNvPicPr>
          <p:nvPr/>
        </p:nvPicPr>
        <p:blipFill>
          <a:blip r:embed="rId2"/>
          <a:stretch>
            <a:fillRect/>
          </a:stretch>
        </p:blipFill>
        <p:spPr>
          <a:xfrm>
            <a:off x="486296" y="259515"/>
            <a:ext cx="10763727" cy="6368297"/>
          </a:xfrm>
          <a:prstGeom prst="rect">
            <a:avLst/>
          </a:prstGeom>
        </p:spPr>
      </p:pic>
      <p:pic>
        <p:nvPicPr>
          <p:cNvPr id="5" name="Picture 4">
            <a:extLst>
              <a:ext uri="{FF2B5EF4-FFF2-40B4-BE49-F238E27FC236}">
                <a16:creationId xmlns:a16="http://schemas.microsoft.com/office/drawing/2014/main" id="{6D0B8544-E7CA-1849-AC7D-F4F66167539F}"/>
              </a:ext>
            </a:extLst>
          </p:cNvPr>
          <p:cNvPicPr>
            <a:picLocks noChangeAspect="1"/>
          </p:cNvPicPr>
          <p:nvPr/>
        </p:nvPicPr>
        <p:blipFill>
          <a:blip r:embed="rId3"/>
          <a:stretch>
            <a:fillRect/>
          </a:stretch>
        </p:blipFill>
        <p:spPr>
          <a:xfrm>
            <a:off x="9772650" y="331787"/>
            <a:ext cx="1366767" cy="1366767"/>
          </a:xfrm>
          <a:prstGeom prst="rect">
            <a:avLst/>
          </a:prstGeom>
        </p:spPr>
      </p:pic>
    </p:spTree>
    <p:extLst>
      <p:ext uri="{BB962C8B-B14F-4D97-AF65-F5344CB8AC3E}">
        <p14:creationId xmlns:p14="http://schemas.microsoft.com/office/powerpoint/2010/main" val="406925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957224" y="1376212"/>
            <a:ext cx="6277552" cy="1384995"/>
          </a:xfrm>
          <a:prstGeom prst="rect">
            <a:avLst/>
          </a:prstGeom>
          <a:noFill/>
        </p:spPr>
        <p:txBody>
          <a:bodyPr wrap="none" rtlCol="0">
            <a:spAutoFit/>
          </a:bodyPr>
          <a:lstStyle/>
          <a:p>
            <a:pPr algn="ctr"/>
            <a:r>
              <a:rPr lang="en-US" sz="2800" dirty="0" err="1">
                <a:solidFill>
                  <a:srgbClr val="0000FF"/>
                </a:solidFill>
              </a:rPr>
              <a:t>BiotaPhy</a:t>
            </a:r>
            <a:r>
              <a:rPr lang="en-US" sz="2800" dirty="0">
                <a:solidFill>
                  <a:srgbClr val="0000FF"/>
                </a:solidFill>
              </a:rPr>
              <a:t> Project:</a:t>
            </a:r>
          </a:p>
          <a:p>
            <a:pPr algn="ctr"/>
            <a:r>
              <a:rPr lang="en-US" sz="2800" dirty="0">
                <a:solidFill>
                  <a:srgbClr val="0000FF"/>
                </a:solidFill>
              </a:rPr>
              <a:t>Connecting resources </a:t>
            </a:r>
          </a:p>
          <a:p>
            <a:pPr algn="ctr"/>
            <a:r>
              <a:rPr lang="en-US" sz="2800" dirty="0">
                <a:solidFill>
                  <a:srgbClr val="0000FF"/>
                </a:solidFill>
              </a:rPr>
              <a:t>to enable large-scale biodiversity analyses</a:t>
            </a:r>
          </a:p>
        </p:txBody>
      </p:sp>
      <p:sp>
        <p:nvSpPr>
          <p:cNvPr id="15" name="TextBox 14"/>
          <p:cNvSpPr txBox="1"/>
          <p:nvPr/>
        </p:nvSpPr>
        <p:spPr>
          <a:xfrm>
            <a:off x="1981200" y="2761974"/>
            <a:ext cx="8229600" cy="830997"/>
          </a:xfrm>
          <a:prstGeom prst="rect">
            <a:avLst/>
          </a:prstGeom>
          <a:noFill/>
        </p:spPr>
        <p:txBody>
          <a:bodyPr wrap="square" rtlCol="0">
            <a:spAutoFit/>
          </a:bodyPr>
          <a:lstStyle/>
          <a:p>
            <a:pPr algn="ctr"/>
            <a:r>
              <a:rPr lang="en-US" sz="2400" dirty="0"/>
              <a:t>J. Beach, D. Soltis, P. Soltis, J. Fortes, </a:t>
            </a:r>
          </a:p>
          <a:p>
            <a:pPr algn="ctr"/>
            <a:r>
              <a:rPr lang="en-US" sz="2400" dirty="0"/>
              <a:t>S. Smith, R. Folk </a:t>
            </a:r>
          </a:p>
        </p:txBody>
      </p:sp>
      <p:pic>
        <p:nvPicPr>
          <p:cNvPr id="16" name="Picture 3" descr="head.gif"/>
          <p:cNvPicPr>
            <a:picLocks noChangeAspect="1"/>
          </p:cNvPicPr>
          <p:nvPr/>
        </p:nvPicPr>
        <p:blipFill>
          <a:blip r:embed="rId3"/>
          <a:srcRect t="7500" r="81158"/>
          <a:stretch>
            <a:fillRect/>
          </a:stretch>
        </p:blipFill>
        <p:spPr bwMode="auto">
          <a:xfrm>
            <a:off x="162775" y="1519075"/>
            <a:ext cx="1219976" cy="1157847"/>
          </a:xfrm>
          <a:prstGeom prst="rect">
            <a:avLst/>
          </a:prstGeom>
          <a:noFill/>
          <a:ln w="9525">
            <a:noFill/>
            <a:miter lim="800000"/>
            <a:headEnd/>
            <a:tailEnd/>
          </a:ln>
        </p:spPr>
      </p:pic>
      <p:pic>
        <p:nvPicPr>
          <p:cNvPr id="10" name="Picture 9"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1163" y="5579870"/>
            <a:ext cx="2879273" cy="889663"/>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Open Tree of Life Avatol Logo v.2 with origin.pdf"/>
          <p:cNvPicPr>
            <a:picLocks noChangeAspect="1"/>
          </p:cNvPicPr>
          <p:nvPr/>
        </p:nvPicPr>
        <p:blipFill>
          <a:blip r:embed="rId5">
            <a:extLst>
              <a:ext uri="{28A0092B-C50C-407E-A947-70E740481C1C}">
                <a14:useLocalDpi xmlns:a14="http://schemas.microsoft.com/office/drawing/2010/main" val="0"/>
              </a:ext>
            </a:extLst>
          </a:blip>
          <a:srcRect r="5547" b="51563"/>
          <a:stretch>
            <a:fillRect/>
          </a:stretch>
        </p:blipFill>
        <p:spPr bwMode="auto">
          <a:xfrm>
            <a:off x="260558" y="4886577"/>
            <a:ext cx="2467191" cy="1738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lifemapper 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559" y="3620868"/>
            <a:ext cx="2467191" cy="939882"/>
          </a:xfrm>
          <a:prstGeom prst="rect">
            <a:avLst/>
          </a:prstGeom>
        </p:spPr>
      </p:pic>
      <p:pic>
        <p:nvPicPr>
          <p:cNvPr id="19" name="Picture 18"/>
          <p:cNvPicPr>
            <a:picLocks noChangeAspect="1"/>
          </p:cNvPicPr>
          <p:nvPr/>
        </p:nvPicPr>
        <p:blipFill>
          <a:blip r:embed="rId7"/>
          <a:stretch>
            <a:fillRect/>
          </a:stretch>
        </p:blipFill>
        <p:spPr>
          <a:xfrm>
            <a:off x="9043639" y="3601437"/>
            <a:ext cx="1811102" cy="1522804"/>
          </a:xfrm>
          <a:prstGeom prst="rect">
            <a:avLst/>
          </a:prstGeom>
        </p:spPr>
      </p:pic>
      <p:sp>
        <p:nvSpPr>
          <p:cNvPr id="3" name="Rectangle 2"/>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645948" y="3657503"/>
            <a:ext cx="5397691" cy="2933476"/>
            <a:chOff x="2135686" y="3641875"/>
            <a:chExt cx="5197211" cy="2933476"/>
          </a:xfrm>
        </p:grpSpPr>
        <p:grpSp>
          <p:nvGrpSpPr>
            <p:cNvPr id="22" name="Group 21"/>
            <p:cNvGrpSpPr/>
            <p:nvPr/>
          </p:nvGrpSpPr>
          <p:grpSpPr>
            <a:xfrm>
              <a:off x="2135686" y="3641875"/>
              <a:ext cx="4790858" cy="2933476"/>
              <a:chOff x="2135686" y="3641875"/>
              <a:chExt cx="4790858" cy="2933476"/>
            </a:xfrm>
          </p:grpSpPr>
          <p:pic>
            <p:nvPicPr>
              <p:cNvPr id="23" name="image03.png" descr="workflows.png"/>
              <p:cNvPicPr/>
              <p:nvPr/>
            </p:nvPicPr>
            <p:blipFill rotWithShape="1">
              <a:blip r:embed="rId8"/>
              <a:srcRect l="58507" b="75542"/>
              <a:stretch/>
            </p:blipFill>
            <p:spPr>
              <a:xfrm>
                <a:off x="2135686" y="3641875"/>
                <a:ext cx="4790858" cy="2933476"/>
              </a:xfrm>
              <a:prstGeom prst="rect">
                <a:avLst/>
              </a:prstGeom>
              <a:ln/>
            </p:spPr>
          </p:pic>
          <p:sp>
            <p:nvSpPr>
              <p:cNvPr id="24" name="Rectangle 23"/>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6" name="Rectangle 5">
            <a:extLst>
              <a:ext uri="{FF2B5EF4-FFF2-40B4-BE49-F238E27FC236}">
                <a16:creationId xmlns:a16="http://schemas.microsoft.com/office/drawing/2014/main" id="{6623B33A-B520-9196-2BF7-F9053A55074F}"/>
              </a:ext>
            </a:extLst>
          </p:cNvPr>
          <p:cNvSpPr/>
          <p:nvPr/>
        </p:nvSpPr>
        <p:spPr>
          <a:xfrm>
            <a:off x="946" y="-11759"/>
            <a:ext cx="12192000" cy="1446550"/>
          </a:xfrm>
          <a:prstGeom prst="rect">
            <a:avLst/>
          </a:prstGeom>
        </p:spPr>
        <p:txBody>
          <a:bodyPr wrap="square">
            <a:spAutoFit/>
          </a:bodyPr>
          <a:lstStyle/>
          <a:p>
            <a:pPr algn="ctr"/>
            <a:r>
              <a:rPr lang="en-US" sz="4400" dirty="0">
                <a:solidFill>
                  <a:srgbClr val="0070C0"/>
                </a:solidFill>
              </a:rPr>
              <a:t>Linking Heterogeneous Data: </a:t>
            </a:r>
          </a:p>
          <a:p>
            <a:pPr algn="ctr"/>
            <a:r>
              <a:rPr lang="en-US" sz="4400" dirty="0">
                <a:solidFill>
                  <a:srgbClr val="0070C0"/>
                </a:solidFill>
              </a:rPr>
              <a:t>Connecting Specimens, Trees, Tools </a:t>
            </a:r>
          </a:p>
        </p:txBody>
      </p:sp>
    </p:spTree>
    <p:extLst>
      <p:ext uri="{BB962C8B-B14F-4D97-AF65-F5344CB8AC3E}">
        <p14:creationId xmlns:p14="http://schemas.microsoft.com/office/powerpoint/2010/main" val="357616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20</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2308324"/>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Introduction: Scope and Research Potential for Multidisciplinary Biodiversity Modeling and Analysis</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30623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21</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4070345"/>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Introduce the biological conceptualization and workflows for linking natural history specimen data, phylogenetic trees, and species distribution modeling!</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34042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E94B2BE5-ED85-9C83-EF00-A28B70B0FC80}"/>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 name="Slide Number Placeholder 1">
            <a:extLst>
              <a:ext uri="{FF2B5EF4-FFF2-40B4-BE49-F238E27FC236}">
                <a16:creationId xmlns:a16="http://schemas.microsoft.com/office/drawing/2014/main" id="{D3A52B61-D4D5-5C93-B5E1-3160E2900CC2}"/>
              </a:ext>
            </a:extLst>
          </p:cNvPr>
          <p:cNvSpPr>
            <a:spLocks noGrp="1"/>
          </p:cNvSpPr>
          <p:nvPr>
            <p:ph type="sldNum" sz="quarter" idx="12"/>
          </p:nvPr>
        </p:nvSpPr>
        <p:spPr/>
        <p:txBody>
          <a:bodyPr/>
          <a:lstStyle/>
          <a:p>
            <a:fld id="{F82A09A3-C412-4A54-B77C-B6A9426666EF}" type="slidenum">
              <a:rPr lang="pt-BR" sz="1800" smtClean="0">
                <a:solidFill>
                  <a:srgbClr val="E11101"/>
                </a:solidFill>
              </a:rPr>
              <a:t>22</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98726EEC-3791-2249-1147-BB579D8F0B9A}"/>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DDDFF3C-84AD-74BE-8C01-939032D81DAB}"/>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80F20E-E4D9-0BD4-D041-324EB8C582A4}"/>
              </a:ext>
            </a:extLst>
          </p:cNvPr>
          <p:cNvSpPr txBox="1"/>
          <p:nvPr/>
        </p:nvSpPr>
        <p:spPr>
          <a:xfrm>
            <a:off x="309514" y="1565292"/>
            <a:ext cx="11591372" cy="4562788"/>
          </a:xfrm>
          <a:prstGeom prst="rect">
            <a:avLst/>
          </a:prstGeom>
          <a:noFill/>
        </p:spPr>
        <p:txBody>
          <a:bodyPr wrap="square" rtlCol="0">
            <a:spAutoFit/>
          </a:bodyPr>
          <a:lstStyle/>
          <a:p>
            <a:pPr>
              <a:lnSpc>
                <a:spcPct val="150000"/>
              </a:lnSpc>
            </a:pPr>
            <a:r>
              <a:rPr lang="en-US" sz="2800" dirty="0">
                <a:solidFill>
                  <a:schemeClr val="tx1">
                    <a:lumMod val="65000"/>
                    <a:lumOff val="35000"/>
                  </a:schemeClr>
                </a:solidFill>
                <a:latin typeface="Aharoni" panose="02010803020104030203" pitchFamily="2" charset="-79"/>
                <a:cs typeface="Aharoni" panose="02010803020104030203" pitchFamily="2" charset="-79"/>
              </a:rPr>
              <a:t>Biological Objectives:</a:t>
            </a:r>
          </a:p>
          <a:p>
            <a:pPr marL="457200" indent="-457200">
              <a:lnSpc>
                <a:spcPct val="150000"/>
              </a:lnSpc>
              <a:buFont typeface="Wingdings" panose="05000000000000000000" pitchFamily="2" charset="2"/>
              <a:buChar char="ü"/>
            </a:pPr>
            <a:r>
              <a:rPr lang="en-US" sz="2800" dirty="0">
                <a:solidFill>
                  <a:schemeClr val="tx1">
                    <a:lumMod val="65000"/>
                    <a:lumOff val="35000"/>
                  </a:schemeClr>
                </a:solidFill>
                <a:latin typeface="Aharoni" panose="02010803020104030203" pitchFamily="2" charset="-79"/>
                <a:cs typeface="Aharoni" panose="02010803020104030203" pitchFamily="2" charset="-79"/>
              </a:rPr>
              <a:t>Provide context, rationalization, and scope for the biological research to be presented.</a:t>
            </a:r>
          </a:p>
          <a:p>
            <a:pPr marL="457200" indent="-457200">
              <a:lnSpc>
                <a:spcPct val="150000"/>
              </a:lnSpc>
              <a:buFont typeface="Wingdings" panose="05000000000000000000" pitchFamily="2" charset="2"/>
              <a:buChar char="ü"/>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r>
              <a:rPr lang="en-US" sz="2800" dirty="0">
                <a:solidFill>
                  <a:schemeClr val="tx1">
                    <a:lumMod val="65000"/>
                    <a:lumOff val="35000"/>
                  </a:schemeClr>
                </a:solidFill>
                <a:latin typeface="Aharoni" panose="02010803020104030203" pitchFamily="2" charset="-79"/>
                <a:cs typeface="Aharoni" panose="02010803020104030203" pitchFamily="2" charset="-79"/>
              </a:rPr>
              <a:t>Technological Objectives :</a:t>
            </a:r>
          </a:p>
          <a:p>
            <a:pPr marL="457200" indent="-457200">
              <a:lnSpc>
                <a:spcPct val="150000"/>
              </a:lnSpc>
              <a:buFont typeface="Wingdings" panose="05000000000000000000" pitchFamily="2" charset="2"/>
              <a:buChar char="ü"/>
            </a:pPr>
            <a:r>
              <a:rPr lang="en-US" sz="2800" dirty="0">
                <a:solidFill>
                  <a:schemeClr val="tx1">
                    <a:lumMod val="65000"/>
                    <a:lumOff val="35000"/>
                  </a:schemeClr>
                </a:solidFill>
                <a:latin typeface="Aharoni" panose="02010803020104030203" pitchFamily="2" charset="-79"/>
                <a:cs typeface="Aharoni" panose="02010803020104030203" pitchFamily="2" charset="-79"/>
              </a:rPr>
              <a:t>Provide context and differentiate </a:t>
            </a:r>
            <a:r>
              <a:rPr lang="en-US" sz="2800" dirty="0" err="1">
                <a:solidFill>
                  <a:schemeClr val="tx1">
                    <a:lumMod val="65000"/>
                    <a:lumOff val="35000"/>
                  </a:schemeClr>
                </a:solidFill>
                <a:latin typeface="Aharoni" panose="02010803020104030203" pitchFamily="2" charset="-79"/>
                <a:cs typeface="Aharoni" panose="02010803020104030203" pitchFamily="2" charset="-79"/>
              </a:rPr>
              <a:t>BiotaPhy</a:t>
            </a:r>
            <a:r>
              <a:rPr lang="en-US" sz="2800" dirty="0">
                <a:solidFill>
                  <a:schemeClr val="tx1">
                    <a:lumMod val="65000"/>
                    <a:lumOff val="35000"/>
                  </a:schemeClr>
                </a:solidFill>
                <a:latin typeface="Aharoni" panose="02010803020104030203" pitchFamily="2" charset="-79"/>
                <a:cs typeface="Aharoni" panose="02010803020104030203" pitchFamily="2" charset="-79"/>
              </a:rPr>
              <a:t> technology from desktop approaches (software, scaling, capabilities, integration)</a:t>
            </a:r>
            <a:endParaRPr lang="pt-BR"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D9BA9436-BE9E-1F38-CC03-1EAC878F8954}"/>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Learning Objectives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1" name="TextBox 110">
            <a:extLst>
              <a:ext uri="{FF2B5EF4-FFF2-40B4-BE49-F238E27FC236}">
                <a16:creationId xmlns:a16="http://schemas.microsoft.com/office/drawing/2014/main" id="{E01CC8B2-AF85-6292-FD16-6F2B324F0E83}"/>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14315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9D66D682-372E-8ED8-347A-234AF50367D4}"/>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0FE81EF-2E9F-7696-8543-EF72091A704C}"/>
              </a:ext>
            </a:extLst>
          </p:cNvPr>
          <p:cNvSpPr>
            <a:spLocks noGrp="1"/>
          </p:cNvSpPr>
          <p:nvPr>
            <p:ph type="sldNum" sz="quarter" idx="12"/>
          </p:nvPr>
        </p:nvSpPr>
        <p:spPr/>
        <p:txBody>
          <a:bodyPr/>
          <a:lstStyle/>
          <a:p>
            <a:fld id="{F82A09A3-C412-4A54-B77C-B6A9426666EF}" type="slidenum">
              <a:rPr lang="pt-BR" sz="1800" smtClean="0">
                <a:solidFill>
                  <a:srgbClr val="E11101"/>
                </a:solidFill>
              </a:rPr>
              <a:t>23</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1E8A6365-571F-7D41-6880-A29119A1140A}"/>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5B899D7-0B02-5F3A-B393-6FAC19C0A688}"/>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Series Overview</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6" name="TextBox 105">
            <a:extLst>
              <a:ext uri="{FF2B5EF4-FFF2-40B4-BE49-F238E27FC236}">
                <a16:creationId xmlns:a16="http://schemas.microsoft.com/office/drawing/2014/main" id="{C5017FAD-6583-B00D-4A75-F3D23B667086}"/>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1" name="TextBox 110">
            <a:extLst>
              <a:ext uri="{FF2B5EF4-FFF2-40B4-BE49-F238E27FC236}">
                <a16:creationId xmlns:a16="http://schemas.microsoft.com/office/drawing/2014/main" id="{AC3B23EE-2955-1664-4EA2-EF031F17F47B}"/>
              </a:ext>
            </a:extLst>
          </p:cNvPr>
          <p:cNvSpPr txBox="1"/>
          <p:nvPr/>
        </p:nvSpPr>
        <p:spPr>
          <a:xfrm>
            <a:off x="309514" y="1565292"/>
            <a:ext cx="11591372" cy="3270126"/>
          </a:xfrm>
          <a:prstGeom prst="rect">
            <a:avLst/>
          </a:prstGeom>
          <a:noFill/>
        </p:spPr>
        <p:txBody>
          <a:bodyPr wrap="square" rtlCol="0">
            <a:spAutoFit/>
          </a:bodyPr>
          <a:lstStyle/>
          <a:p>
            <a:pPr marL="514350" indent="-514350">
              <a:lnSpc>
                <a:spcPct val="150000"/>
              </a:lnSpc>
              <a:buFont typeface="+mj-lt"/>
              <a:buAutoNum type="arabicPeriod"/>
            </a:pPr>
            <a:r>
              <a:rPr lang="en-US" sz="2800" dirty="0">
                <a:solidFill>
                  <a:schemeClr val="tx1">
                    <a:lumMod val="65000"/>
                    <a:lumOff val="35000"/>
                  </a:schemeClr>
                </a:solidFill>
                <a:latin typeface="Aharoni" panose="02010803020104030203" pitchFamily="2" charset="-79"/>
                <a:cs typeface="Aharoni" panose="02010803020104030203" pitchFamily="2" charset="-79"/>
              </a:rPr>
              <a:t>Introduction: Scope and Research Potential for Multidisciplinary Biodiversity Modeling and Analysis </a:t>
            </a:r>
            <a:r>
              <a:rPr lang="en-US" sz="2800" dirty="0">
                <a:solidFill>
                  <a:srgbClr val="E11101"/>
                </a:solidFill>
                <a:latin typeface="Aharoni" panose="02010803020104030203" pitchFamily="2" charset="-79"/>
                <a:cs typeface="Aharoni" panose="02010803020104030203" pitchFamily="2" charset="-79"/>
              </a:rPr>
              <a:t>(09/14/2022)</a:t>
            </a:r>
          </a:p>
          <a:p>
            <a:pPr marL="514350" indent="-514350">
              <a:lnSpc>
                <a:spcPct val="150000"/>
              </a:lnSpc>
              <a:buFont typeface="+mj-lt"/>
              <a:buAutoNum type="arabicPeriod"/>
            </a:pPr>
            <a:r>
              <a:rPr lang="en-US" sz="2800" dirty="0">
                <a:solidFill>
                  <a:schemeClr val="tx1">
                    <a:lumMod val="65000"/>
                    <a:lumOff val="35000"/>
                  </a:schemeClr>
                </a:solidFill>
                <a:latin typeface="Aharoni" panose="02010803020104030203" pitchFamily="2" charset="-79"/>
                <a:cs typeface="Aharoni" panose="02010803020104030203" pitchFamily="2" charset="-79"/>
              </a:rPr>
              <a:t>Resolving Nomenclature: Making Appropriate Taxonomic Choices </a:t>
            </a:r>
            <a:r>
              <a:rPr lang="en-US" sz="2800" dirty="0">
                <a:solidFill>
                  <a:srgbClr val="E11101"/>
                </a:solidFill>
                <a:latin typeface="Aharoni" panose="02010803020104030203" pitchFamily="2" charset="-79"/>
                <a:cs typeface="Aharoni" panose="02010803020104030203" pitchFamily="2" charset="-79"/>
              </a:rPr>
              <a:t>(09/21/2022)</a:t>
            </a:r>
          </a:p>
          <a:p>
            <a:pPr marL="514350" indent="-514350">
              <a:lnSpc>
                <a:spcPct val="150000"/>
              </a:lnSpc>
              <a:buFont typeface="+mj-lt"/>
              <a:buAutoNum type="arabicPeriod"/>
            </a:pPr>
            <a:r>
              <a:rPr lang="en-US" sz="2800" dirty="0">
                <a:solidFill>
                  <a:schemeClr val="tx1">
                    <a:lumMod val="65000"/>
                    <a:lumOff val="35000"/>
                  </a:schemeClr>
                </a:solidFill>
                <a:latin typeface="Aharoni" panose="02010803020104030203" pitchFamily="2" charset="-79"/>
                <a:cs typeface="Aharoni" panose="02010803020104030203" pitchFamily="2" charset="-79"/>
              </a:rPr>
              <a:t>Clean Your Dirty Data </a:t>
            </a:r>
            <a:r>
              <a:rPr lang="en-US" sz="2800" dirty="0">
                <a:solidFill>
                  <a:srgbClr val="E11101"/>
                </a:solidFill>
                <a:latin typeface="Aharoni" panose="02010803020104030203" pitchFamily="2" charset="-79"/>
                <a:cs typeface="Aharoni" panose="02010803020104030203" pitchFamily="2" charset="-79"/>
              </a:rPr>
              <a:t>(09/28/2022)</a:t>
            </a:r>
          </a:p>
        </p:txBody>
      </p:sp>
      <p:sp>
        <p:nvSpPr>
          <p:cNvPr id="113" name="Arrow: Down 112">
            <a:extLst>
              <a:ext uri="{FF2B5EF4-FFF2-40B4-BE49-F238E27FC236}">
                <a16:creationId xmlns:a16="http://schemas.microsoft.com/office/drawing/2014/main" id="{96819A2B-D388-5D4B-A81E-74D6C3C3AE65}"/>
              </a:ext>
            </a:extLst>
          </p:cNvPr>
          <p:cNvSpPr/>
          <p:nvPr/>
        </p:nvSpPr>
        <p:spPr>
          <a:xfrm rot="16200000">
            <a:off x="153281" y="1664295"/>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Arrow: Down 116">
            <a:extLst>
              <a:ext uri="{FF2B5EF4-FFF2-40B4-BE49-F238E27FC236}">
                <a16:creationId xmlns:a16="http://schemas.microsoft.com/office/drawing/2014/main" id="{4785C640-99A2-E675-FE87-EB34FDF240F0}"/>
              </a:ext>
            </a:extLst>
          </p:cNvPr>
          <p:cNvSpPr/>
          <p:nvPr/>
        </p:nvSpPr>
        <p:spPr>
          <a:xfrm rot="16200000">
            <a:off x="153281" y="2951708"/>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Arrow: Down 117">
            <a:extLst>
              <a:ext uri="{FF2B5EF4-FFF2-40B4-BE49-F238E27FC236}">
                <a16:creationId xmlns:a16="http://schemas.microsoft.com/office/drawing/2014/main" id="{09BC978D-C5DB-8F6C-BFB7-8C71AF02EF00}"/>
              </a:ext>
            </a:extLst>
          </p:cNvPr>
          <p:cNvSpPr/>
          <p:nvPr/>
        </p:nvSpPr>
        <p:spPr>
          <a:xfrm rot="16200000">
            <a:off x="153280" y="4203353"/>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2690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9D66D682-372E-8ED8-347A-234AF50367D4}"/>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0FE81EF-2E9F-7696-8543-EF72091A704C}"/>
              </a:ext>
            </a:extLst>
          </p:cNvPr>
          <p:cNvSpPr>
            <a:spLocks noGrp="1"/>
          </p:cNvSpPr>
          <p:nvPr>
            <p:ph type="sldNum" sz="quarter" idx="12"/>
          </p:nvPr>
        </p:nvSpPr>
        <p:spPr/>
        <p:txBody>
          <a:bodyPr/>
          <a:lstStyle/>
          <a:p>
            <a:fld id="{F82A09A3-C412-4A54-B77C-B6A9426666EF}" type="slidenum">
              <a:rPr lang="pt-BR" sz="1800" smtClean="0">
                <a:solidFill>
                  <a:srgbClr val="E11101"/>
                </a:solidFill>
              </a:rPr>
              <a:t>24</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1E8A6365-571F-7D41-6880-A29119A1140A}"/>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5017FAD-6583-B00D-4A75-F3D23B667086}"/>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1" name="TextBox 110">
            <a:extLst>
              <a:ext uri="{FF2B5EF4-FFF2-40B4-BE49-F238E27FC236}">
                <a16:creationId xmlns:a16="http://schemas.microsoft.com/office/drawing/2014/main" id="{AC3B23EE-2955-1664-4EA2-EF031F17F47B}"/>
              </a:ext>
            </a:extLst>
          </p:cNvPr>
          <p:cNvSpPr txBox="1"/>
          <p:nvPr/>
        </p:nvSpPr>
        <p:spPr>
          <a:xfrm>
            <a:off x="309514" y="1565292"/>
            <a:ext cx="11591372" cy="3270126"/>
          </a:xfrm>
          <a:prstGeom prst="rect">
            <a:avLst/>
          </a:prstGeom>
          <a:noFill/>
        </p:spPr>
        <p:txBody>
          <a:bodyPr wrap="square" rtlCol="0">
            <a:spAutoFit/>
          </a:bodyPr>
          <a:lstStyle/>
          <a:p>
            <a:pPr marL="514350" indent="-514350">
              <a:lnSpc>
                <a:spcPct val="150000"/>
              </a:lnSpc>
              <a:buFont typeface="+mj-lt"/>
              <a:buAutoNum type="arabicPeriod" startAt="4"/>
            </a:pPr>
            <a:r>
              <a:rPr lang="en-US" sz="2800" dirty="0">
                <a:solidFill>
                  <a:schemeClr val="tx1">
                    <a:lumMod val="65000"/>
                    <a:lumOff val="35000"/>
                  </a:schemeClr>
                </a:solidFill>
                <a:latin typeface="Aharoni" panose="02010803020104030203" pitchFamily="2" charset="-79"/>
                <a:cs typeface="Aharoni" panose="02010803020104030203" pitchFamily="2" charset="-79"/>
              </a:rPr>
              <a:t>Georeferencing with </a:t>
            </a:r>
            <a:r>
              <a:rPr lang="en-US" sz="2800" dirty="0" err="1">
                <a:solidFill>
                  <a:schemeClr val="tx1">
                    <a:lumMod val="65000"/>
                    <a:lumOff val="35000"/>
                  </a:schemeClr>
                </a:solidFill>
                <a:latin typeface="Aharoni" panose="02010803020104030203" pitchFamily="2" charset="-79"/>
                <a:cs typeface="Aharoni" panose="02010803020104030203" pitchFamily="2" charset="-79"/>
              </a:rPr>
              <a:t>GEOLocate</a:t>
            </a:r>
            <a:r>
              <a:rPr lang="en-US" sz="2800" dirty="0">
                <a:solidFill>
                  <a:schemeClr val="tx1">
                    <a:lumMod val="65000"/>
                    <a:lumOff val="35000"/>
                  </a:schemeClr>
                </a:solidFill>
                <a:latin typeface="Aharoni" panose="02010803020104030203" pitchFamily="2" charset="-79"/>
                <a:cs typeface="Aharoni" panose="02010803020104030203" pitchFamily="2" charset="-79"/>
              </a:rPr>
              <a:t> </a:t>
            </a:r>
            <a:r>
              <a:rPr lang="en-US" sz="2800" dirty="0">
                <a:solidFill>
                  <a:srgbClr val="E11101"/>
                </a:solidFill>
                <a:latin typeface="Aharoni" panose="02010803020104030203" pitchFamily="2" charset="-79"/>
                <a:cs typeface="Aharoni" panose="02010803020104030203" pitchFamily="2" charset="-79"/>
              </a:rPr>
              <a:t>(10/05/2022)</a:t>
            </a:r>
          </a:p>
          <a:p>
            <a:pPr marL="514350" indent="-514350">
              <a:lnSpc>
                <a:spcPct val="150000"/>
              </a:lnSpc>
              <a:buFont typeface="+mj-lt"/>
              <a:buAutoNum type="arabicPeriod" startAt="4"/>
            </a:pPr>
            <a:r>
              <a:rPr lang="en-US" sz="2800" dirty="0">
                <a:solidFill>
                  <a:schemeClr val="tx1">
                    <a:lumMod val="65000"/>
                    <a:lumOff val="35000"/>
                  </a:schemeClr>
                </a:solidFill>
                <a:latin typeface="Aharoni" panose="02010803020104030203" pitchFamily="2" charset="-79"/>
                <a:cs typeface="Aharoni" panose="02010803020104030203" pitchFamily="2" charset="-79"/>
              </a:rPr>
              <a:t>Big Data Munging (a.k.a. Splitting and Merging Occurrence Data by Taxa from Multiple Sources) </a:t>
            </a:r>
            <a:r>
              <a:rPr lang="en-US" sz="2800" dirty="0">
                <a:solidFill>
                  <a:srgbClr val="E11101"/>
                </a:solidFill>
                <a:latin typeface="Aharoni" panose="02010803020104030203" pitchFamily="2" charset="-79"/>
                <a:cs typeface="Aharoni" panose="02010803020104030203" pitchFamily="2" charset="-79"/>
              </a:rPr>
              <a:t>(10/12/2022)</a:t>
            </a:r>
          </a:p>
          <a:p>
            <a:pPr marL="514350" indent="-514350">
              <a:lnSpc>
                <a:spcPct val="150000"/>
              </a:lnSpc>
              <a:buFont typeface="+mj-lt"/>
              <a:buAutoNum type="arabicPeriod" startAt="4"/>
            </a:pPr>
            <a:r>
              <a:rPr lang="en-US" sz="2800" dirty="0">
                <a:solidFill>
                  <a:schemeClr val="tx1">
                    <a:lumMod val="65000"/>
                    <a:lumOff val="35000"/>
                  </a:schemeClr>
                </a:solidFill>
                <a:latin typeface="Aharoni" panose="02010803020104030203" pitchFamily="2" charset="-79"/>
                <a:cs typeface="Aharoni" panose="02010803020104030203" pitchFamily="2" charset="-79"/>
              </a:rPr>
              <a:t>Species Distribution Modeling 1 </a:t>
            </a:r>
            <a:r>
              <a:rPr lang="en-US" sz="2800" dirty="0">
                <a:solidFill>
                  <a:srgbClr val="E11101"/>
                </a:solidFill>
                <a:latin typeface="Aharoni" panose="02010803020104030203" pitchFamily="2" charset="-79"/>
                <a:cs typeface="Aharoni" panose="02010803020104030203" pitchFamily="2" charset="-79"/>
              </a:rPr>
              <a:t>(10/19/2022)</a:t>
            </a: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marL="514350" indent="-514350">
              <a:lnSpc>
                <a:spcPct val="150000"/>
              </a:lnSpc>
              <a:buFont typeface="+mj-lt"/>
              <a:buAutoNum type="arabicPeriod" startAt="4"/>
            </a:pPr>
            <a:r>
              <a:rPr lang="en-US" sz="2800" dirty="0">
                <a:solidFill>
                  <a:schemeClr val="tx1">
                    <a:lumMod val="65000"/>
                    <a:lumOff val="35000"/>
                  </a:schemeClr>
                </a:solidFill>
                <a:latin typeface="Aharoni" panose="02010803020104030203" pitchFamily="2" charset="-79"/>
                <a:cs typeface="Aharoni" panose="02010803020104030203" pitchFamily="2" charset="-79"/>
              </a:rPr>
              <a:t>Species Distribution Modeling 2 </a:t>
            </a:r>
            <a:r>
              <a:rPr lang="en-US" sz="2800" dirty="0">
                <a:solidFill>
                  <a:srgbClr val="E11101"/>
                </a:solidFill>
                <a:latin typeface="Aharoni" panose="02010803020104030203" pitchFamily="2" charset="-79"/>
                <a:cs typeface="Aharoni" panose="02010803020104030203" pitchFamily="2" charset="-79"/>
              </a:rPr>
              <a:t>(10/26/2022)</a:t>
            </a:r>
          </a:p>
        </p:txBody>
      </p:sp>
      <p:sp>
        <p:nvSpPr>
          <p:cNvPr id="107" name="TextBox 106">
            <a:extLst>
              <a:ext uri="{FF2B5EF4-FFF2-40B4-BE49-F238E27FC236}">
                <a16:creationId xmlns:a16="http://schemas.microsoft.com/office/drawing/2014/main" id="{BA746A65-8D5C-A031-E0AC-1173EC608F60}"/>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Series Overview</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7" name="Arrow: Down 116">
            <a:extLst>
              <a:ext uri="{FF2B5EF4-FFF2-40B4-BE49-F238E27FC236}">
                <a16:creationId xmlns:a16="http://schemas.microsoft.com/office/drawing/2014/main" id="{963B7362-7CE8-A9F2-5EC2-A2E4C5E3DA69}"/>
              </a:ext>
            </a:extLst>
          </p:cNvPr>
          <p:cNvSpPr/>
          <p:nvPr/>
        </p:nvSpPr>
        <p:spPr>
          <a:xfrm rot="16200000">
            <a:off x="153281" y="1664295"/>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Arrow: Down 117">
            <a:extLst>
              <a:ext uri="{FF2B5EF4-FFF2-40B4-BE49-F238E27FC236}">
                <a16:creationId xmlns:a16="http://schemas.microsoft.com/office/drawing/2014/main" id="{7488D3C3-BCD3-21AF-64C9-054595EED5AC}"/>
              </a:ext>
            </a:extLst>
          </p:cNvPr>
          <p:cNvSpPr/>
          <p:nvPr/>
        </p:nvSpPr>
        <p:spPr>
          <a:xfrm rot="16200000">
            <a:off x="153280" y="2324567"/>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Arrow: Down 119">
            <a:extLst>
              <a:ext uri="{FF2B5EF4-FFF2-40B4-BE49-F238E27FC236}">
                <a16:creationId xmlns:a16="http://schemas.microsoft.com/office/drawing/2014/main" id="{B163D386-AFC8-8660-9D0A-BF7A65E062E7}"/>
              </a:ext>
            </a:extLst>
          </p:cNvPr>
          <p:cNvSpPr/>
          <p:nvPr/>
        </p:nvSpPr>
        <p:spPr>
          <a:xfrm rot="16200000">
            <a:off x="153280" y="4254708"/>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Arrow: Down 107">
            <a:extLst>
              <a:ext uri="{FF2B5EF4-FFF2-40B4-BE49-F238E27FC236}">
                <a16:creationId xmlns:a16="http://schemas.microsoft.com/office/drawing/2014/main" id="{243E6B59-E5BA-3CBD-5CE1-E274B685CB3D}"/>
              </a:ext>
            </a:extLst>
          </p:cNvPr>
          <p:cNvSpPr/>
          <p:nvPr/>
        </p:nvSpPr>
        <p:spPr>
          <a:xfrm rot="16200000">
            <a:off x="153280" y="3603599"/>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320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0" grpId="0" animBg="1"/>
      <p:bldP spid="10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9D66D682-372E-8ED8-347A-234AF50367D4}"/>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0FE81EF-2E9F-7696-8543-EF72091A704C}"/>
              </a:ext>
            </a:extLst>
          </p:cNvPr>
          <p:cNvSpPr>
            <a:spLocks noGrp="1"/>
          </p:cNvSpPr>
          <p:nvPr>
            <p:ph type="sldNum" sz="quarter" idx="12"/>
          </p:nvPr>
        </p:nvSpPr>
        <p:spPr/>
        <p:txBody>
          <a:bodyPr/>
          <a:lstStyle/>
          <a:p>
            <a:fld id="{F82A09A3-C412-4A54-B77C-B6A9426666EF}" type="slidenum">
              <a:rPr lang="pt-BR" sz="1800" smtClean="0">
                <a:solidFill>
                  <a:srgbClr val="E11101"/>
                </a:solidFill>
              </a:rPr>
              <a:t>25</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1E8A6365-571F-7D41-6880-A29119A1140A}"/>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5017FAD-6583-B00D-4A75-F3D23B667086}"/>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1</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1" name="TextBox 110">
            <a:extLst>
              <a:ext uri="{FF2B5EF4-FFF2-40B4-BE49-F238E27FC236}">
                <a16:creationId xmlns:a16="http://schemas.microsoft.com/office/drawing/2014/main" id="{AC3B23EE-2955-1664-4EA2-EF031F17F47B}"/>
              </a:ext>
            </a:extLst>
          </p:cNvPr>
          <p:cNvSpPr txBox="1"/>
          <p:nvPr/>
        </p:nvSpPr>
        <p:spPr>
          <a:xfrm>
            <a:off x="309514" y="1565292"/>
            <a:ext cx="11591372" cy="3270126"/>
          </a:xfrm>
          <a:prstGeom prst="rect">
            <a:avLst/>
          </a:prstGeom>
          <a:noFill/>
        </p:spPr>
        <p:txBody>
          <a:bodyPr wrap="square" rtlCol="0">
            <a:spAutoFit/>
          </a:bodyPr>
          <a:lstStyle/>
          <a:p>
            <a:pPr marL="514350" indent="-514350">
              <a:lnSpc>
                <a:spcPct val="150000"/>
              </a:lnSpc>
              <a:buFont typeface="+mj-lt"/>
              <a:buAutoNum type="arabicPeriod" startAt="8"/>
            </a:pPr>
            <a:r>
              <a:rPr lang="en-US" sz="2800" dirty="0">
                <a:solidFill>
                  <a:schemeClr val="tx1">
                    <a:lumMod val="65000"/>
                    <a:lumOff val="35000"/>
                  </a:schemeClr>
                </a:solidFill>
                <a:latin typeface="Aharoni" panose="02010803020104030203" pitchFamily="2" charset="-79"/>
                <a:cs typeface="Aharoni" panose="02010803020104030203" pitchFamily="2" charset="-79"/>
              </a:rPr>
              <a:t>Introducing Presence-Absence Matrices for Large-Scale Analyses </a:t>
            </a:r>
            <a:r>
              <a:rPr lang="en-US" sz="2800" dirty="0">
                <a:solidFill>
                  <a:srgbClr val="E11101"/>
                </a:solidFill>
                <a:latin typeface="Aharoni" panose="02010803020104030203" pitchFamily="2" charset="-79"/>
                <a:cs typeface="Aharoni" panose="02010803020104030203" pitchFamily="2" charset="-79"/>
              </a:rPr>
              <a:t>(11/02/2022)</a:t>
            </a:r>
          </a:p>
          <a:p>
            <a:pPr marL="514350" indent="-514350">
              <a:lnSpc>
                <a:spcPct val="150000"/>
              </a:lnSpc>
              <a:buFont typeface="+mj-lt"/>
              <a:buAutoNum type="arabicPeriod" startAt="8"/>
            </a:pPr>
            <a:r>
              <a:rPr lang="en-US" sz="2800" dirty="0">
                <a:solidFill>
                  <a:schemeClr val="tx1">
                    <a:lumMod val="65000"/>
                    <a:lumOff val="35000"/>
                  </a:schemeClr>
                </a:solidFill>
                <a:latin typeface="Aharoni" panose="02010803020104030203" pitchFamily="2" charset="-79"/>
                <a:cs typeface="Aharoni" panose="02010803020104030203" pitchFamily="2" charset="-79"/>
              </a:rPr>
              <a:t>Phylogenetic Diversity: Integrating Phylogenies with Species and Biogeographic Data </a:t>
            </a:r>
            <a:r>
              <a:rPr lang="en-US" sz="2800" dirty="0">
                <a:solidFill>
                  <a:srgbClr val="E11101"/>
                </a:solidFill>
                <a:latin typeface="Aharoni" panose="02010803020104030203" pitchFamily="2" charset="-79"/>
                <a:cs typeface="Aharoni" panose="02010803020104030203" pitchFamily="2" charset="-79"/>
              </a:rPr>
              <a:t>(11/09/2022)</a:t>
            </a:r>
          </a:p>
          <a:p>
            <a:pPr marL="514350" indent="-514350">
              <a:lnSpc>
                <a:spcPct val="150000"/>
              </a:lnSpc>
              <a:buFont typeface="+mj-lt"/>
              <a:buAutoNum type="arabicPeriod" startAt="8"/>
            </a:pPr>
            <a:r>
              <a:rPr lang="en-US" sz="2800" dirty="0">
                <a:solidFill>
                  <a:schemeClr val="tx1">
                    <a:lumMod val="65000"/>
                    <a:lumOff val="35000"/>
                  </a:schemeClr>
                </a:solidFill>
                <a:latin typeface="Aharoni" panose="02010803020104030203" pitchFamily="2" charset="-79"/>
                <a:cs typeface="Aharoni" panose="02010803020104030203" pitchFamily="2" charset="-79"/>
              </a:rPr>
              <a:t>Hypothesis Testing and Randomization </a:t>
            </a:r>
            <a:r>
              <a:rPr lang="en-US" sz="2800" dirty="0">
                <a:solidFill>
                  <a:srgbClr val="E11101"/>
                </a:solidFill>
                <a:latin typeface="Aharoni" panose="02010803020104030203" pitchFamily="2" charset="-79"/>
                <a:cs typeface="Aharoni" panose="02010803020104030203" pitchFamily="2" charset="-79"/>
              </a:rPr>
              <a:t>(11/16/2022)</a:t>
            </a:r>
          </a:p>
        </p:txBody>
      </p:sp>
      <p:sp>
        <p:nvSpPr>
          <p:cNvPr id="107" name="TextBox 106">
            <a:extLst>
              <a:ext uri="{FF2B5EF4-FFF2-40B4-BE49-F238E27FC236}">
                <a16:creationId xmlns:a16="http://schemas.microsoft.com/office/drawing/2014/main" id="{EFBDAD9A-A541-AA98-2DD7-962738E4745C}"/>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Series Overview</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16" name="Arrow: Down 115">
            <a:extLst>
              <a:ext uri="{FF2B5EF4-FFF2-40B4-BE49-F238E27FC236}">
                <a16:creationId xmlns:a16="http://schemas.microsoft.com/office/drawing/2014/main" id="{888F87AB-643D-80B7-A8E4-E332030F0E1F}"/>
              </a:ext>
            </a:extLst>
          </p:cNvPr>
          <p:cNvSpPr/>
          <p:nvPr/>
        </p:nvSpPr>
        <p:spPr>
          <a:xfrm rot="16200000">
            <a:off x="227229" y="1654632"/>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Arrow: Down 116">
            <a:extLst>
              <a:ext uri="{FF2B5EF4-FFF2-40B4-BE49-F238E27FC236}">
                <a16:creationId xmlns:a16="http://schemas.microsoft.com/office/drawing/2014/main" id="{EAA2F3E8-6E6A-9BD2-4F64-0B3C1385402D}"/>
              </a:ext>
            </a:extLst>
          </p:cNvPr>
          <p:cNvSpPr/>
          <p:nvPr/>
        </p:nvSpPr>
        <p:spPr>
          <a:xfrm rot="16200000">
            <a:off x="227229" y="2958759"/>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Arrow: Down 117">
            <a:extLst>
              <a:ext uri="{FF2B5EF4-FFF2-40B4-BE49-F238E27FC236}">
                <a16:creationId xmlns:a16="http://schemas.microsoft.com/office/drawing/2014/main" id="{DA820E29-A01A-37A1-C962-D0BBD18DE579}"/>
              </a:ext>
            </a:extLst>
          </p:cNvPr>
          <p:cNvSpPr/>
          <p:nvPr/>
        </p:nvSpPr>
        <p:spPr>
          <a:xfrm rot="16200000">
            <a:off x="227229" y="4230803"/>
            <a:ext cx="632822" cy="686222"/>
          </a:xfrm>
          <a:prstGeom prst="downArrow">
            <a:avLst>
              <a:gd name="adj1" fmla="val 35715"/>
              <a:gd name="adj2" fmla="val 63176"/>
            </a:avLst>
          </a:prstGeom>
          <a:solidFill>
            <a:srgbClr val="E11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19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bwMode="auto">
          <a:xfrm>
            <a:off x="3009900" y="233944"/>
            <a:ext cx="6172200" cy="4286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ctr"/>
            <a:r>
              <a:rPr lang="en-US" dirty="0">
                <a:solidFill>
                  <a:srgbClr val="0070C0"/>
                </a:solidFill>
                <a:latin typeface="+mn-lt"/>
                <a:cs typeface="Helvetica" charset="0"/>
              </a:rPr>
              <a:t>Label Data</a:t>
            </a:r>
            <a:br>
              <a:rPr lang="en-US" dirty="0">
                <a:solidFill>
                  <a:srgbClr val="0070C0"/>
                </a:solidFill>
                <a:latin typeface="+mn-lt"/>
                <a:cs typeface="Helvetica" charset="0"/>
              </a:rPr>
            </a:br>
            <a:r>
              <a:rPr lang="en-US" dirty="0">
                <a:solidFill>
                  <a:srgbClr val="0070C0"/>
                </a:solidFill>
                <a:latin typeface="+mn-lt"/>
                <a:cs typeface="Helvetica" charset="0"/>
              </a:rPr>
              <a:t>(Occurrences)</a:t>
            </a:r>
          </a:p>
        </p:txBody>
      </p:sp>
      <p:pic>
        <p:nvPicPr>
          <p:cNvPr id="10445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3721" y="363284"/>
            <a:ext cx="4254004" cy="613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1270595" y="2055018"/>
            <a:ext cx="6172200" cy="352544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endParaRPr lang="en-US" dirty="0">
              <a:solidFill>
                <a:prstClr val="black"/>
              </a:solidFill>
              <a:latin typeface="Calibri"/>
            </a:endParaRPr>
          </a:p>
        </p:txBody>
      </p:sp>
      <p:sp>
        <p:nvSpPr>
          <p:cNvPr id="104452" name="Oval 6"/>
          <p:cNvSpPr>
            <a:spLocks noChangeArrowheads="1"/>
          </p:cNvSpPr>
          <p:nvPr/>
        </p:nvSpPr>
        <p:spPr bwMode="auto">
          <a:xfrm>
            <a:off x="10431979" y="5580459"/>
            <a:ext cx="1296591" cy="1015603"/>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cxnSp>
        <p:nvCxnSpPr>
          <p:cNvPr id="7" name="Straight Arrow Connector 6"/>
          <p:cNvCxnSpPr/>
          <p:nvPr/>
        </p:nvCxnSpPr>
        <p:spPr>
          <a:xfrm>
            <a:off x="234275" y="4135455"/>
            <a:ext cx="1036320"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6577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605" y="1078776"/>
            <a:ext cx="6012408" cy="5478912"/>
          </a:xfrm>
          <a:prstGeom prst="rect">
            <a:avLst/>
          </a:prstGeom>
        </p:spPr>
      </p:pic>
      <p:sp>
        <p:nvSpPr>
          <p:cNvPr id="2" name="TextBox 1"/>
          <p:cNvSpPr txBox="1"/>
          <p:nvPr/>
        </p:nvSpPr>
        <p:spPr>
          <a:xfrm>
            <a:off x="4487227" y="156262"/>
            <a:ext cx="2159605" cy="769441"/>
          </a:xfrm>
          <a:prstGeom prst="rect">
            <a:avLst/>
          </a:prstGeom>
          <a:noFill/>
        </p:spPr>
        <p:txBody>
          <a:bodyPr wrap="square" rtlCol="0">
            <a:spAutoFit/>
          </a:bodyPr>
          <a:lstStyle/>
          <a:p>
            <a:pPr algn="ctr"/>
            <a:r>
              <a:rPr lang="en-US" sz="4400" dirty="0">
                <a:solidFill>
                  <a:srgbClr val="0070C0"/>
                </a:solidFill>
              </a:rPr>
              <a:t>Trees</a:t>
            </a:r>
          </a:p>
        </p:txBody>
      </p:sp>
      <p:pic>
        <p:nvPicPr>
          <p:cNvPr id="5" name="Picture 4" descr="Open Tree of Life Avatol Logo v.2 with origin.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97200" y="156262"/>
            <a:ext cx="3490198" cy="2459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408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300" y="465608"/>
            <a:ext cx="8422105" cy="857250"/>
          </a:xfrm>
        </p:spPr>
        <p:txBody>
          <a:bodyPr>
            <a:noAutofit/>
          </a:bodyPr>
          <a:lstStyle/>
          <a:p>
            <a:pPr algn="ctr"/>
            <a:r>
              <a:rPr lang="en-US" dirty="0" err="1">
                <a:solidFill>
                  <a:srgbClr val="0070C0"/>
                </a:solidFill>
                <a:latin typeface="+mn-lt"/>
              </a:rPr>
              <a:t>Lifemapper</a:t>
            </a:r>
            <a:r>
              <a:rPr lang="en-US" dirty="0">
                <a:solidFill>
                  <a:srgbClr val="0070C0"/>
                </a:solidFill>
                <a:latin typeface="+mn-lt"/>
              </a:rPr>
              <a:t>:</a:t>
            </a:r>
            <a:br>
              <a:rPr lang="en-US" dirty="0">
                <a:solidFill>
                  <a:srgbClr val="0070C0"/>
                </a:solidFill>
                <a:latin typeface="+mn-lt"/>
              </a:rPr>
            </a:br>
            <a:r>
              <a:rPr lang="en-US" dirty="0">
                <a:solidFill>
                  <a:srgbClr val="0070C0"/>
                </a:solidFill>
                <a:latin typeface="+mn-lt"/>
              </a:rPr>
              <a:t>Species Distribution Modeling</a:t>
            </a:r>
          </a:p>
        </p:txBody>
      </p:sp>
      <p:grpSp>
        <p:nvGrpSpPr>
          <p:cNvPr id="24" name="Group 23"/>
          <p:cNvGrpSpPr/>
          <p:nvPr/>
        </p:nvGrpSpPr>
        <p:grpSpPr>
          <a:xfrm>
            <a:off x="7741710" y="2715597"/>
            <a:ext cx="2985763" cy="2604524"/>
            <a:chOff x="7290572" y="2977736"/>
            <a:chExt cx="2320373" cy="1512508"/>
          </a:xfrm>
        </p:grpSpPr>
        <p:pic>
          <p:nvPicPr>
            <p:cNvPr id="13" name="Picture 1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572" y="2977736"/>
              <a:ext cx="1710773" cy="902908"/>
            </a:xfrm>
            <a:prstGeom prst="rect">
              <a:avLst/>
            </a:prstGeom>
          </p:spPr>
        </p:pic>
        <p:pic>
          <p:nvPicPr>
            <p:cNvPr id="20" name="Picture 19"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72" y="3130136"/>
              <a:ext cx="1710773" cy="902908"/>
            </a:xfrm>
            <a:prstGeom prst="rect">
              <a:avLst/>
            </a:prstGeom>
          </p:spPr>
        </p:pic>
        <p:pic>
          <p:nvPicPr>
            <p:cNvPr id="21" name="Picture 20"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372" y="3282536"/>
              <a:ext cx="1710773" cy="902908"/>
            </a:xfrm>
            <a:prstGeom prst="rect">
              <a:avLst/>
            </a:prstGeom>
          </p:spPr>
        </p:pic>
        <p:pic>
          <p:nvPicPr>
            <p:cNvPr id="22" name="Picture 21"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772" y="3434936"/>
              <a:ext cx="1710773" cy="902908"/>
            </a:xfrm>
            <a:prstGeom prst="rect">
              <a:avLst/>
            </a:prstGeom>
          </p:spPr>
        </p:pic>
        <p:pic>
          <p:nvPicPr>
            <p:cNvPr id="23" name="Picture 2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172" y="3587336"/>
              <a:ext cx="1710773" cy="902908"/>
            </a:xfrm>
            <a:prstGeom prst="rect">
              <a:avLst/>
            </a:prstGeom>
          </p:spPr>
        </p:pic>
      </p:grpSp>
      <p:sp>
        <p:nvSpPr>
          <p:cNvPr id="19" name="Right Arrow 18"/>
          <p:cNvSpPr/>
          <p:nvPr/>
        </p:nvSpPr>
        <p:spPr>
          <a:xfrm>
            <a:off x="6963379" y="3729176"/>
            <a:ext cx="700430" cy="310739"/>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8" name="Group 7"/>
          <p:cNvGrpSpPr/>
          <p:nvPr/>
        </p:nvGrpSpPr>
        <p:grpSpPr>
          <a:xfrm>
            <a:off x="2022300" y="1750741"/>
            <a:ext cx="3561072" cy="4917687"/>
            <a:chOff x="260581" y="1829364"/>
            <a:chExt cx="3368317" cy="4896434"/>
          </a:xfrm>
        </p:grpSpPr>
        <p:pic>
          <p:nvPicPr>
            <p:cNvPr id="14" name="Picture 13" descr="mapwithdo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81" y="1829364"/>
              <a:ext cx="1511208" cy="797582"/>
            </a:xfrm>
            <a:prstGeom prst="rect">
              <a:avLst/>
            </a:prstGeom>
          </p:spPr>
        </p:pic>
        <p:grpSp>
          <p:nvGrpSpPr>
            <p:cNvPr id="3" name="Group 2"/>
            <p:cNvGrpSpPr/>
            <p:nvPr/>
          </p:nvGrpSpPr>
          <p:grpSpPr>
            <a:xfrm>
              <a:off x="629461" y="1899330"/>
              <a:ext cx="1960400" cy="1562241"/>
              <a:chOff x="529477" y="1128051"/>
              <a:chExt cx="4935675" cy="3933234"/>
            </a:xfrm>
          </p:grpSpPr>
          <p:pic>
            <p:nvPicPr>
              <p:cNvPr id="4" name="Picture 3" descr="lot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77" y="3229376"/>
                <a:ext cx="2145864" cy="1831909"/>
              </a:xfrm>
              <a:prstGeom prst="rect">
                <a:avLst/>
              </a:prstGeom>
            </p:spPr>
          </p:pic>
          <p:pic>
            <p:nvPicPr>
              <p:cNvPr id="5" name="Picture 4" descr="wol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3268" y="2186252"/>
                <a:ext cx="2145864" cy="1831909"/>
              </a:xfrm>
              <a:prstGeom prst="rect">
                <a:avLst/>
              </a:prstGeom>
            </p:spPr>
          </p:pic>
          <p:pic>
            <p:nvPicPr>
              <p:cNvPr id="6" name="Picture 5" descr="snake_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9288" y="1128051"/>
                <a:ext cx="2145864" cy="1831909"/>
              </a:xfrm>
              <a:prstGeom prst="rect">
                <a:avLst/>
              </a:prstGeom>
            </p:spPr>
          </p:pic>
        </p:grpSp>
        <p:pic>
          <p:nvPicPr>
            <p:cNvPr id="9" name="Picture 8" descr="IPCC-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 y="4489061"/>
              <a:ext cx="1015943" cy="1423574"/>
            </a:xfrm>
            <a:prstGeom prst="rect">
              <a:avLst/>
            </a:prstGeom>
          </p:spPr>
        </p:pic>
        <p:sp>
          <p:nvSpPr>
            <p:cNvPr id="17" name="Right Arrow 16"/>
            <p:cNvSpPr/>
            <p:nvPr/>
          </p:nvSpPr>
          <p:spPr>
            <a:xfrm rot="2160000">
              <a:off x="2424649" y="3170326"/>
              <a:ext cx="1204249"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ight Arrow 17"/>
            <p:cNvSpPr/>
            <p:nvPr/>
          </p:nvSpPr>
          <p:spPr>
            <a:xfrm rot="19080000">
              <a:off x="2275413" y="4738183"/>
              <a:ext cx="1325265"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descr="climate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341" y="5241032"/>
              <a:ext cx="1980896" cy="1100497"/>
            </a:xfrm>
            <a:prstGeom prst="rect">
              <a:avLst/>
            </a:prstGeom>
          </p:spPr>
        </p:pic>
        <p:pic>
          <p:nvPicPr>
            <p:cNvPr id="16" name="Picture 15" descr="hicks_ja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7572" y="2902535"/>
              <a:ext cx="1122289" cy="1122289"/>
            </a:xfrm>
            <a:prstGeom prst="rect">
              <a:avLst/>
            </a:prstGeom>
          </p:spPr>
        </p:pic>
        <p:sp>
          <p:nvSpPr>
            <p:cNvPr id="25" name="TextBox 24"/>
            <p:cNvSpPr txBox="1"/>
            <p:nvPr/>
          </p:nvSpPr>
          <p:spPr>
            <a:xfrm>
              <a:off x="347343" y="3995737"/>
              <a:ext cx="2367207" cy="399504"/>
            </a:xfrm>
            <a:prstGeom prst="rect">
              <a:avLst/>
            </a:prstGeom>
            <a:noFill/>
          </p:spPr>
          <p:txBody>
            <a:bodyPr wrap="none" rtlCol="0">
              <a:spAutoFit/>
            </a:bodyPr>
            <a:lstStyle/>
            <a:p>
              <a:r>
                <a:rPr lang="en-US" dirty="0"/>
                <a:t>Species Occurrence Data</a:t>
              </a:r>
            </a:p>
          </p:txBody>
        </p:sp>
        <p:sp>
          <p:nvSpPr>
            <p:cNvPr id="26" name="TextBox 25"/>
            <p:cNvSpPr txBox="1"/>
            <p:nvPr/>
          </p:nvSpPr>
          <p:spPr>
            <a:xfrm>
              <a:off x="468592" y="6326294"/>
              <a:ext cx="1927620" cy="399504"/>
            </a:xfrm>
            <a:prstGeom prst="rect">
              <a:avLst/>
            </a:prstGeom>
            <a:noFill/>
          </p:spPr>
          <p:txBody>
            <a:bodyPr wrap="none" rtlCol="0">
              <a:spAutoFit/>
            </a:bodyPr>
            <a:lstStyle/>
            <a:p>
              <a:r>
                <a:rPr lang="en-US" dirty="0"/>
                <a:t>Environmental Data</a:t>
              </a:r>
            </a:p>
          </p:txBody>
        </p:sp>
      </p:grpSp>
      <p:sp>
        <p:nvSpPr>
          <p:cNvPr id="28" name="TextBox 27"/>
          <p:cNvSpPr txBox="1"/>
          <p:nvPr/>
        </p:nvSpPr>
        <p:spPr>
          <a:xfrm>
            <a:off x="8043109" y="4511359"/>
            <a:ext cx="1414618" cy="300082"/>
          </a:xfrm>
          <a:prstGeom prst="rect">
            <a:avLst/>
          </a:prstGeom>
          <a:noFill/>
        </p:spPr>
        <p:txBody>
          <a:bodyPr wrap="none" rtlCol="0">
            <a:spAutoFit/>
          </a:bodyPr>
          <a:lstStyle/>
          <a:p>
            <a:r>
              <a:rPr lang="en-US" sz="1350" dirty="0"/>
              <a:t>Predicted Habitat</a:t>
            </a:r>
          </a:p>
        </p:txBody>
      </p:sp>
      <p:pic>
        <p:nvPicPr>
          <p:cNvPr id="29" name="Picture 28" descr="world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44102" y="3167682"/>
            <a:ext cx="1512777" cy="1554799"/>
          </a:xfrm>
          <a:prstGeom prst="rect">
            <a:avLst/>
          </a:prstGeom>
        </p:spPr>
      </p:pic>
    </p:spTree>
    <p:extLst>
      <p:ext uri="{BB962C8B-B14F-4D97-AF65-F5344CB8AC3E}">
        <p14:creationId xmlns:p14="http://schemas.microsoft.com/office/powerpoint/2010/main" val="18858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591F-356A-3D40-827F-B4A6057B93B7}"/>
              </a:ext>
            </a:extLst>
          </p:cNvPr>
          <p:cNvSpPr>
            <a:spLocks noGrp="1"/>
          </p:cNvSpPr>
          <p:nvPr>
            <p:ph type="title"/>
          </p:nvPr>
        </p:nvSpPr>
        <p:spPr>
          <a:xfrm>
            <a:off x="838200" y="62208"/>
            <a:ext cx="10515600" cy="1325563"/>
          </a:xfrm>
        </p:spPr>
        <p:txBody>
          <a:bodyPr>
            <a:normAutofit/>
          </a:bodyPr>
          <a:lstStyle/>
          <a:p>
            <a:pPr algn="ctr"/>
            <a:r>
              <a:rPr lang="en-US" sz="4800" dirty="0">
                <a:solidFill>
                  <a:srgbClr val="0070C0"/>
                </a:solidFill>
                <a:latin typeface="+mn-lt"/>
              </a:rPr>
              <a:t>A Project in Need of a Logo</a:t>
            </a:r>
          </a:p>
        </p:txBody>
      </p:sp>
      <p:pic>
        <p:nvPicPr>
          <p:cNvPr id="3" name="Picture 2">
            <a:extLst>
              <a:ext uri="{FF2B5EF4-FFF2-40B4-BE49-F238E27FC236}">
                <a16:creationId xmlns:a16="http://schemas.microsoft.com/office/drawing/2014/main" id="{F8FB5415-7D99-6744-B0D7-594551C37A7B}"/>
              </a:ext>
            </a:extLst>
          </p:cNvPr>
          <p:cNvPicPr>
            <a:picLocks noChangeAspect="1"/>
          </p:cNvPicPr>
          <p:nvPr/>
        </p:nvPicPr>
        <p:blipFill rotWithShape="1">
          <a:blip r:embed="rId3"/>
          <a:srcRect l="12914" t="6133" r="12767" b="6326"/>
          <a:stretch/>
        </p:blipFill>
        <p:spPr>
          <a:xfrm>
            <a:off x="3420035" y="1750741"/>
            <a:ext cx="6085754" cy="4761571"/>
          </a:xfrm>
          <a:prstGeom prst="rect">
            <a:avLst/>
          </a:prstGeom>
        </p:spPr>
      </p:pic>
      <p:pic>
        <p:nvPicPr>
          <p:cNvPr id="4" name="Picture 3" descr="lifemapper logo.jpg">
            <a:extLst>
              <a:ext uri="{FF2B5EF4-FFF2-40B4-BE49-F238E27FC236}">
                <a16:creationId xmlns:a16="http://schemas.microsoft.com/office/drawing/2014/main" id="{F830DB93-5249-D04B-8890-554A4FB9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0652">
            <a:off x="6170333" y="2969255"/>
            <a:ext cx="1188102" cy="452610"/>
          </a:xfrm>
          <a:prstGeom prst="rect">
            <a:avLst/>
          </a:prstGeom>
        </p:spPr>
      </p:pic>
      <p:pic>
        <p:nvPicPr>
          <p:cNvPr id="5" name="Picture 4" descr="https://www.idigbio.org/wiki/_media/idigbio_logo_rgb.png">
            <a:extLst>
              <a:ext uri="{FF2B5EF4-FFF2-40B4-BE49-F238E27FC236}">
                <a16:creationId xmlns:a16="http://schemas.microsoft.com/office/drawing/2014/main" id="{7EE64F3B-F69A-9F4F-8F99-F0BE8854E9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621397">
            <a:off x="4927815" y="3053614"/>
            <a:ext cx="903998" cy="38215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632EF5-D8C7-3C4A-8878-731EC8C3EF3E}"/>
              </a:ext>
            </a:extLst>
          </p:cNvPr>
          <p:cNvPicPr>
            <a:picLocks noChangeAspect="1"/>
          </p:cNvPicPr>
          <p:nvPr/>
        </p:nvPicPr>
        <p:blipFill rotWithShape="1">
          <a:blip r:embed="rId6"/>
          <a:srcRect l="50000"/>
          <a:stretch/>
        </p:blipFill>
        <p:spPr>
          <a:xfrm rot="19889464">
            <a:off x="8099769" y="2813720"/>
            <a:ext cx="604838" cy="803507"/>
          </a:xfrm>
          <a:prstGeom prst="rect">
            <a:avLst/>
          </a:prstGeom>
        </p:spPr>
      </p:pic>
      <p:pic>
        <p:nvPicPr>
          <p:cNvPr id="8" name="Picture 7">
            <a:extLst>
              <a:ext uri="{FF2B5EF4-FFF2-40B4-BE49-F238E27FC236}">
                <a16:creationId xmlns:a16="http://schemas.microsoft.com/office/drawing/2014/main" id="{C6B1CFD6-E4FB-2E4F-A256-48D73ED55958}"/>
              </a:ext>
            </a:extLst>
          </p:cNvPr>
          <p:cNvPicPr>
            <a:picLocks noChangeAspect="1"/>
          </p:cNvPicPr>
          <p:nvPr/>
        </p:nvPicPr>
        <p:blipFill>
          <a:blip r:embed="rId7"/>
          <a:stretch>
            <a:fillRect/>
          </a:stretch>
        </p:blipFill>
        <p:spPr>
          <a:xfrm>
            <a:off x="7601784" y="4871514"/>
            <a:ext cx="685800" cy="685800"/>
          </a:xfrm>
          <a:prstGeom prst="rect">
            <a:avLst/>
          </a:prstGeom>
        </p:spPr>
      </p:pic>
      <p:pic>
        <p:nvPicPr>
          <p:cNvPr id="9" name="Picture 8">
            <a:extLst>
              <a:ext uri="{FF2B5EF4-FFF2-40B4-BE49-F238E27FC236}">
                <a16:creationId xmlns:a16="http://schemas.microsoft.com/office/drawing/2014/main" id="{D3A0FB6E-23A5-C546-9C7E-278B27818BE5}"/>
              </a:ext>
            </a:extLst>
          </p:cNvPr>
          <p:cNvPicPr>
            <a:picLocks noChangeAspect="1"/>
          </p:cNvPicPr>
          <p:nvPr/>
        </p:nvPicPr>
        <p:blipFill>
          <a:blip r:embed="rId8"/>
          <a:stretch>
            <a:fillRect/>
          </a:stretch>
        </p:blipFill>
        <p:spPr>
          <a:xfrm>
            <a:off x="0" y="4583929"/>
            <a:ext cx="4451724" cy="2211863"/>
          </a:xfrm>
          <a:prstGeom prst="rect">
            <a:avLst/>
          </a:prstGeom>
        </p:spPr>
      </p:pic>
      <p:sp>
        <p:nvSpPr>
          <p:cNvPr id="6" name="TextBox 5">
            <a:extLst>
              <a:ext uri="{FF2B5EF4-FFF2-40B4-BE49-F238E27FC236}">
                <a16:creationId xmlns:a16="http://schemas.microsoft.com/office/drawing/2014/main" id="{8172EF0A-048B-2D43-A410-B4D055A519AF}"/>
              </a:ext>
            </a:extLst>
          </p:cNvPr>
          <p:cNvSpPr txBox="1"/>
          <p:nvPr/>
        </p:nvSpPr>
        <p:spPr>
          <a:xfrm>
            <a:off x="838200" y="3959935"/>
            <a:ext cx="2581835" cy="646331"/>
          </a:xfrm>
          <a:prstGeom prst="rect">
            <a:avLst/>
          </a:prstGeom>
          <a:noFill/>
        </p:spPr>
        <p:txBody>
          <a:bodyPr wrap="square" rtlCol="0">
            <a:spAutoFit/>
          </a:bodyPr>
          <a:lstStyle/>
          <a:p>
            <a:pPr algn="ctr"/>
            <a:r>
              <a:rPr lang="en-US" sz="3600" dirty="0"/>
              <a:t>Connectivity</a:t>
            </a:r>
          </a:p>
        </p:txBody>
      </p:sp>
    </p:spTree>
    <p:extLst>
      <p:ext uri="{BB962C8B-B14F-4D97-AF65-F5344CB8AC3E}">
        <p14:creationId xmlns:p14="http://schemas.microsoft.com/office/powerpoint/2010/main" val="131502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03.png" descr="workflows.png"/>
          <p:cNvPicPr/>
          <p:nvPr/>
        </p:nvPicPr>
        <p:blipFill>
          <a:blip r:embed="rId3"/>
          <a:srcRect/>
          <a:stretch>
            <a:fillRect/>
          </a:stretch>
        </p:blipFill>
        <p:spPr>
          <a:xfrm>
            <a:off x="3524371" y="986458"/>
            <a:ext cx="5606106" cy="5770732"/>
          </a:xfrm>
          <a:prstGeom prst="rect">
            <a:avLst/>
          </a:prstGeom>
          <a:ln/>
        </p:spPr>
      </p:pic>
      <p:sp>
        <p:nvSpPr>
          <p:cNvPr id="3" name="TextBox 2"/>
          <p:cNvSpPr txBox="1"/>
          <p:nvPr/>
        </p:nvSpPr>
        <p:spPr>
          <a:xfrm>
            <a:off x="560736" y="1352773"/>
            <a:ext cx="2822632" cy="461665"/>
          </a:xfrm>
          <a:prstGeom prst="rect">
            <a:avLst/>
          </a:prstGeom>
          <a:noFill/>
        </p:spPr>
        <p:txBody>
          <a:bodyPr wrap="none" rtlCol="0">
            <a:spAutoFit/>
          </a:bodyPr>
          <a:lstStyle/>
          <a:p>
            <a:r>
              <a:rPr lang="en-US" sz="2400" dirty="0"/>
              <a:t>5 Possible Workflows</a:t>
            </a:r>
          </a:p>
        </p:txBody>
      </p:sp>
      <p:sp>
        <p:nvSpPr>
          <p:cNvPr id="12" name="TextBox 5">
            <a:extLst>
              <a:ext uri="{FF2B5EF4-FFF2-40B4-BE49-F238E27FC236}">
                <a16:creationId xmlns:a16="http://schemas.microsoft.com/office/drawing/2014/main" id="{D8B9695F-4F2F-2E44-A01E-7E8265A290B0}"/>
              </a:ext>
            </a:extLst>
          </p:cNvPr>
          <p:cNvSpPr txBox="1">
            <a:spLocks noChangeArrowheads="1"/>
          </p:cNvSpPr>
          <p:nvPr/>
        </p:nvSpPr>
        <p:spPr bwMode="auto">
          <a:xfrm>
            <a:off x="10879137" y="6457950"/>
            <a:ext cx="1312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dirty="0"/>
              <a:t>C. </a:t>
            </a:r>
            <a:r>
              <a:rPr lang="en-US" altLang="en-US" sz="2000" dirty="0" err="1"/>
              <a:t>Hinchliff</a:t>
            </a:r>
            <a:endParaRPr lang="en-US" altLang="en-US" sz="2000" dirty="0"/>
          </a:p>
        </p:txBody>
      </p:sp>
      <p:grpSp>
        <p:nvGrpSpPr>
          <p:cNvPr id="6" name="Group 5">
            <a:extLst>
              <a:ext uri="{FF2B5EF4-FFF2-40B4-BE49-F238E27FC236}">
                <a16:creationId xmlns:a16="http://schemas.microsoft.com/office/drawing/2014/main" id="{88822540-CE9F-FAF0-0328-3FDB2221FF5D}"/>
              </a:ext>
            </a:extLst>
          </p:cNvPr>
          <p:cNvGrpSpPr/>
          <p:nvPr/>
        </p:nvGrpSpPr>
        <p:grpSpPr>
          <a:xfrm>
            <a:off x="94538" y="3429000"/>
            <a:ext cx="3429833" cy="2031336"/>
            <a:chOff x="94538" y="3429000"/>
            <a:chExt cx="3429833" cy="2031336"/>
          </a:xfrm>
        </p:grpSpPr>
        <p:pic>
          <p:nvPicPr>
            <p:cNvPr id="19" name="image03.png" descr="workflows.png">
              <a:extLst>
                <a:ext uri="{FF2B5EF4-FFF2-40B4-BE49-F238E27FC236}">
                  <a16:creationId xmlns:a16="http://schemas.microsoft.com/office/drawing/2014/main" id="{14F5044B-FA76-4640-9B27-8BD149C67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94538" y="3429000"/>
              <a:ext cx="3288830" cy="203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0AF1F05-7700-FB01-2A9E-BC4A2031A292}"/>
                </a:ext>
              </a:extLst>
            </p:cNvPr>
            <p:cNvSpPr/>
            <p:nvPr/>
          </p:nvSpPr>
          <p:spPr>
            <a:xfrm>
              <a:off x="2291820" y="3726412"/>
              <a:ext cx="914400" cy="24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5" name="TextBox 4">
              <a:extLst>
                <a:ext uri="{FF2B5EF4-FFF2-40B4-BE49-F238E27FC236}">
                  <a16:creationId xmlns:a16="http://schemas.microsoft.com/office/drawing/2014/main" id="{EF62ECBD-BB44-6184-F28C-B2B5F019E954}"/>
                </a:ext>
              </a:extLst>
            </p:cNvPr>
            <p:cNvSpPr txBox="1"/>
            <p:nvPr/>
          </p:nvSpPr>
          <p:spPr>
            <a:xfrm>
              <a:off x="2182753" y="3748714"/>
              <a:ext cx="1341618"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grpSp>
      <p:sp>
        <p:nvSpPr>
          <p:cNvPr id="7" name="Rectangle 6">
            <a:extLst>
              <a:ext uri="{FF2B5EF4-FFF2-40B4-BE49-F238E27FC236}">
                <a16:creationId xmlns:a16="http://schemas.microsoft.com/office/drawing/2014/main" id="{35F2DD28-A9F9-78ED-13F4-237D990E01EF}"/>
              </a:ext>
            </a:extLst>
          </p:cNvPr>
          <p:cNvSpPr/>
          <p:nvPr/>
        </p:nvSpPr>
        <p:spPr>
          <a:xfrm>
            <a:off x="1738953" y="157969"/>
            <a:ext cx="8285025" cy="769441"/>
          </a:xfrm>
          <a:prstGeom prst="rect">
            <a:avLst/>
          </a:prstGeom>
        </p:spPr>
        <p:txBody>
          <a:bodyPr wrap="none">
            <a:spAutoFit/>
          </a:bodyPr>
          <a:lstStyle/>
          <a:p>
            <a:r>
              <a:rPr lang="en-US" sz="4400" dirty="0">
                <a:solidFill>
                  <a:srgbClr val="0070C0"/>
                </a:solidFill>
              </a:rPr>
              <a:t>Connecting Specimens, Trees, Tools</a:t>
            </a:r>
          </a:p>
        </p:txBody>
      </p:sp>
    </p:spTree>
    <p:extLst>
      <p:ext uri="{BB962C8B-B14F-4D97-AF65-F5344CB8AC3E}">
        <p14:creationId xmlns:p14="http://schemas.microsoft.com/office/powerpoint/2010/main" val="121811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3ED4-0E61-E74E-B8CF-143C89B93A3C}"/>
              </a:ext>
            </a:extLst>
          </p:cNvPr>
          <p:cNvSpPr>
            <a:spLocks noGrp="1"/>
          </p:cNvSpPr>
          <p:nvPr>
            <p:ph type="title"/>
          </p:nvPr>
        </p:nvSpPr>
        <p:spPr>
          <a:xfrm>
            <a:off x="146824" y="936822"/>
            <a:ext cx="10515600" cy="895984"/>
          </a:xfrm>
        </p:spPr>
        <p:txBody>
          <a:bodyPr>
            <a:normAutofit/>
          </a:bodyPr>
          <a:lstStyle/>
          <a:p>
            <a:pPr>
              <a:buFont typeface="Times New Roman" charset="0"/>
              <a:buNone/>
              <a:defRPr/>
            </a:pPr>
            <a:r>
              <a:rPr lang="en-US" sz="3600" dirty="0">
                <a:latin typeface="Calibri" panose="020F0502020204030204" pitchFamily="34" charset="0"/>
                <a:cs typeface="Calibri" panose="020F0502020204030204" pitchFamily="34" charset="0"/>
              </a:rPr>
              <a:t>Connecting Trees, Specimens, Tools</a:t>
            </a:r>
          </a:p>
        </p:txBody>
      </p:sp>
      <p:pic>
        <p:nvPicPr>
          <p:cNvPr id="99331" name="image03.png" descr="workflows.png">
            <a:extLst>
              <a:ext uri="{FF2B5EF4-FFF2-40B4-BE49-F238E27FC236}">
                <a16:creationId xmlns:a16="http://schemas.microsoft.com/office/drawing/2014/main" id="{CEA2B5A3-6E09-E045-BE72-6627FD8D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12" r="42168" b="60304"/>
          <a:stretch>
            <a:fillRect/>
          </a:stretch>
        </p:blipFill>
        <p:spPr bwMode="auto">
          <a:xfrm>
            <a:off x="3512634" y="1737888"/>
            <a:ext cx="7005160" cy="458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58E5568-C6EA-EA44-9C92-6C4C888EF856}"/>
              </a:ext>
            </a:extLst>
          </p:cNvPr>
          <p:cNvSpPr>
            <a:spLocks noGrp="1"/>
          </p:cNvSpPr>
          <p:nvPr>
            <p:ph type="sldNum" sz="quarter" idx="11"/>
          </p:nvPr>
        </p:nvSpPr>
        <p:spPr>
          <a:xfrm>
            <a:off x="8077200" y="6356351"/>
            <a:ext cx="2133600" cy="3651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1pPr>
            <a:lvl2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2pPr>
            <a:lvl3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3pPr>
            <a:lvl4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4pPr>
            <a:lvl5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B1D8AA4-0365-F743-93BB-E203B5751E92}" type="slidenum">
              <a:rPr lang="en-US" altLang="en-US" sz="1800">
                <a:solidFill>
                  <a:srgbClr val="262626"/>
                </a:solidFill>
                <a:latin typeface="Calibri" panose="020F0502020204030204" pitchFamily="34" charset="0"/>
              </a:rPr>
              <a:pPr eaLnBrk="1"/>
              <a:t>8</a:t>
            </a:fld>
            <a:endParaRPr lang="en-US" altLang="en-US" sz="1800">
              <a:solidFill>
                <a:srgbClr val="262626"/>
              </a:solidFill>
              <a:latin typeface="Calibri" panose="020F0502020204030204" pitchFamily="34" charset="0"/>
            </a:endParaRPr>
          </a:p>
        </p:txBody>
      </p:sp>
      <p:sp>
        <p:nvSpPr>
          <p:cNvPr id="8" name="Text Box 2">
            <a:extLst>
              <a:ext uri="{FF2B5EF4-FFF2-40B4-BE49-F238E27FC236}">
                <a16:creationId xmlns:a16="http://schemas.microsoft.com/office/drawing/2014/main" id="{2D29235E-C86B-7D4F-9D44-52C9719418E3}"/>
              </a:ext>
            </a:extLst>
          </p:cNvPr>
          <p:cNvSpPr txBox="1">
            <a:spLocks noChangeArrowheads="1"/>
          </p:cNvSpPr>
          <p:nvPr/>
        </p:nvSpPr>
        <p:spPr bwMode="auto">
          <a:xfrm>
            <a:off x="2896235" y="136524"/>
            <a:ext cx="6399530" cy="8959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6168" rIns="90000" bIns="45000"/>
          <a:lstStyle>
            <a:lvl1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1pPr>
            <a:lvl2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2pPr>
            <a:lvl3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3pPr>
            <a:lvl4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4pPr>
            <a:lvl5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9pPr>
          </a:lstStyle>
          <a:p>
            <a:pPr algn="ctr">
              <a:buFont typeface="Times New Roman" charset="0"/>
              <a:buNone/>
              <a:defRPr/>
            </a:pPr>
            <a:r>
              <a:rPr lang="en-US" sz="4400" dirty="0">
                <a:solidFill>
                  <a:srgbClr val="0070C0"/>
                </a:solidFill>
                <a:latin typeface="Calibri" panose="020F0502020204030204" pitchFamily="34" charset="0"/>
                <a:cs typeface="Calibri" panose="020F0502020204030204" pitchFamily="34" charset="0"/>
              </a:rPr>
              <a:t>Ancestral Niche</a:t>
            </a:r>
          </a:p>
        </p:txBody>
      </p:sp>
      <p:sp>
        <p:nvSpPr>
          <p:cNvPr id="6" name="TextBox 5">
            <a:extLst>
              <a:ext uri="{FF2B5EF4-FFF2-40B4-BE49-F238E27FC236}">
                <a16:creationId xmlns:a16="http://schemas.microsoft.com/office/drawing/2014/main" id="{95FD134B-555C-E045-90F5-30CF1D2C756B}"/>
              </a:ext>
            </a:extLst>
          </p:cNvPr>
          <p:cNvSpPr txBox="1"/>
          <p:nvPr/>
        </p:nvSpPr>
        <p:spPr>
          <a:xfrm>
            <a:off x="2397760" y="2702560"/>
            <a:ext cx="590550" cy="792480"/>
          </a:xfrm>
          <a:prstGeom prst="rect">
            <a:avLst/>
          </a:prstGeom>
          <a:solidFill>
            <a:schemeClr val="bg1"/>
          </a:solid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47E786A2-6D12-DA7E-7A88-8B03CA6C3E92}"/>
              </a:ext>
            </a:extLst>
          </p:cNvPr>
          <p:cNvGrpSpPr/>
          <p:nvPr/>
        </p:nvGrpSpPr>
        <p:grpSpPr>
          <a:xfrm>
            <a:off x="94538" y="3429000"/>
            <a:ext cx="3429833" cy="2031336"/>
            <a:chOff x="94538" y="3429000"/>
            <a:chExt cx="3429833" cy="2031336"/>
          </a:xfrm>
        </p:grpSpPr>
        <p:pic>
          <p:nvPicPr>
            <p:cNvPr id="5" name="image03.png" descr="workflows.png">
              <a:extLst>
                <a:ext uri="{FF2B5EF4-FFF2-40B4-BE49-F238E27FC236}">
                  <a16:creationId xmlns:a16="http://schemas.microsoft.com/office/drawing/2014/main" id="{DF1D85C8-4A57-E01C-9A7D-913F661E7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94538" y="3429000"/>
              <a:ext cx="3288830" cy="203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BBF7D8-CB55-45EE-E58B-B85099317251}"/>
                </a:ext>
              </a:extLst>
            </p:cNvPr>
            <p:cNvSpPr/>
            <p:nvPr/>
          </p:nvSpPr>
          <p:spPr>
            <a:xfrm>
              <a:off x="2291820" y="3726412"/>
              <a:ext cx="914400" cy="24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9" name="TextBox 8">
              <a:extLst>
                <a:ext uri="{FF2B5EF4-FFF2-40B4-BE49-F238E27FC236}">
                  <a16:creationId xmlns:a16="http://schemas.microsoft.com/office/drawing/2014/main" id="{E8A40DBA-6F3F-7CDF-8591-EB2E8F3F1F6F}"/>
                </a:ext>
              </a:extLst>
            </p:cNvPr>
            <p:cNvSpPr txBox="1"/>
            <p:nvPr/>
          </p:nvSpPr>
          <p:spPr>
            <a:xfrm>
              <a:off x="2182753" y="3748714"/>
              <a:ext cx="1341618"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grpSp>
    </p:spTree>
    <p:extLst>
      <p:ext uri="{BB962C8B-B14F-4D97-AF65-F5344CB8AC3E}">
        <p14:creationId xmlns:p14="http://schemas.microsoft.com/office/powerpoint/2010/main" val="189065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55" y="233617"/>
            <a:ext cx="7886700" cy="994172"/>
          </a:xfrm>
        </p:spPr>
        <p:txBody>
          <a:bodyPr>
            <a:normAutofit fontScale="90000"/>
          </a:bodyPr>
          <a:lstStyle/>
          <a:p>
            <a:pPr algn="ctr"/>
            <a:r>
              <a:rPr lang="en-US" sz="4900" dirty="0">
                <a:solidFill>
                  <a:srgbClr val="0070C0"/>
                </a:solidFill>
                <a:latin typeface="Calibri" panose="020F0502020204030204" pitchFamily="34" charset="0"/>
                <a:cs typeface="Calibri" panose="020F0502020204030204" pitchFamily="34" charset="0"/>
              </a:rPr>
              <a:t>Spatial </a:t>
            </a:r>
            <a:r>
              <a:rPr lang="en-US" sz="4900" dirty="0" err="1">
                <a:solidFill>
                  <a:srgbClr val="0070C0"/>
                </a:solidFill>
                <a:latin typeface="Calibri" panose="020F0502020204030204" pitchFamily="34" charset="0"/>
                <a:cs typeface="Calibri" panose="020F0502020204030204" pitchFamily="34" charset="0"/>
              </a:rPr>
              <a:t>Phylogenetics</a:t>
            </a:r>
            <a:br>
              <a:rPr lang="en-US" dirty="0"/>
            </a:br>
            <a:endParaRPr lang="en-US" dirty="0"/>
          </a:p>
        </p:txBody>
      </p:sp>
      <p:pic>
        <p:nvPicPr>
          <p:cNvPr id="7" name="image03.png" descr="workflows.png"/>
          <p:cNvPicPr/>
          <p:nvPr/>
        </p:nvPicPr>
        <p:blipFill rotWithShape="1">
          <a:blip r:embed="rId3"/>
          <a:srcRect l="58199" t="26925" b="36779"/>
          <a:stretch/>
        </p:blipFill>
        <p:spPr>
          <a:xfrm>
            <a:off x="2642840" y="869795"/>
            <a:ext cx="6579220" cy="5988205"/>
          </a:xfrm>
          <a:prstGeom prst="rect">
            <a:avLst/>
          </a:prstGeom>
          <a:ln/>
        </p:spPr>
      </p:pic>
    </p:spTree>
    <p:extLst>
      <p:ext uri="{BB962C8B-B14F-4D97-AF65-F5344CB8AC3E}">
        <p14:creationId xmlns:p14="http://schemas.microsoft.com/office/powerpoint/2010/main" val="4215162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TotalTime>
  <Words>1128</Words>
  <Application>Microsoft Macintosh PowerPoint</Application>
  <PresentationFormat>Widescreen</PresentationFormat>
  <Paragraphs>136</Paragraphs>
  <Slides>25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Aharoni</vt:lpstr>
      <vt:lpstr>Arial</vt:lpstr>
      <vt:lpstr>Calibri</vt:lpstr>
      <vt:lpstr>Calibri Light</vt:lpstr>
      <vt:lpstr>Helvetica</vt:lpstr>
      <vt:lpstr>Times</vt:lpstr>
      <vt:lpstr>Times New Roman</vt:lpstr>
      <vt:lpstr>Wingdings</vt:lpstr>
      <vt:lpstr>Office Theme</vt:lpstr>
      <vt:lpstr>   </vt:lpstr>
      <vt:lpstr>PowerPoint Presentation</vt:lpstr>
      <vt:lpstr>Label Data (Occurrences)</vt:lpstr>
      <vt:lpstr>PowerPoint Presentation</vt:lpstr>
      <vt:lpstr>Lifemapper: Species Distribution Modeling</vt:lpstr>
      <vt:lpstr>A Project in Need of a Logo</vt:lpstr>
      <vt:lpstr>PowerPoint Presentation</vt:lpstr>
      <vt:lpstr>Connecting Trees, Specimens, Tools</vt:lpstr>
      <vt:lpstr>Spatial Phylogenetics </vt:lpstr>
      <vt:lpstr>PowerPoint Presentation</vt:lpstr>
      <vt:lpstr>PD: Genera of China Angiosperms</vt:lpstr>
      <vt:lpstr>Trait Evolution</vt:lpstr>
      <vt:lpstr>BiotaPhy 2: Goals</vt:lpstr>
      <vt:lpstr>BiotaPhy 2 Workflows</vt:lpstr>
      <vt:lpstr>BiotaPhy:  Architecture</vt:lpstr>
      <vt:lpstr>BiotaPhy:  Big Project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BiotaPhy:  Connect Trees, Specimens, Distribution Modeling, Tools</dc:title>
  <dc:creator>Microsoft Office User</dc:creator>
  <cp:lastModifiedBy>Soltis,Pamela S</cp:lastModifiedBy>
  <cp:revision>74</cp:revision>
  <dcterms:created xsi:type="dcterms:W3CDTF">2020-01-03T18:53:59Z</dcterms:created>
  <dcterms:modified xsi:type="dcterms:W3CDTF">2022-07-21T17:52:17Z</dcterms:modified>
</cp:coreProperties>
</file>